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5" r:id="rId3"/>
    <p:sldId id="264" r:id="rId4"/>
    <p:sldId id="256" r:id="rId5"/>
    <p:sldId id="265" r:id="rId6"/>
    <p:sldId id="266" r:id="rId7"/>
    <p:sldId id="260" r:id="rId8"/>
    <p:sldId id="267" r:id="rId9"/>
    <p:sldId id="262" r:id="rId10"/>
    <p:sldId id="268" r:id="rId11"/>
    <p:sldId id="269" r:id="rId12"/>
    <p:sldId id="276" r:id="rId13"/>
    <p:sldId id="270" r:id="rId14"/>
    <p:sldId id="271" r:id="rId15"/>
    <p:sldId id="272" r:id="rId16"/>
    <p:sldId id="259"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1" d="100"/>
          <a:sy n="81" d="100"/>
        </p:scale>
        <p:origin x="-750" y="-102"/>
      </p:cViewPr>
      <p:guideLst>
        <p:guide orient="horz" pos="415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317B1AC-49A2-4AD9-9D14-16F4329B6E38}" type="datetimeFigureOut">
              <a:rPr lang="en-GB" smtClean="0"/>
              <a:t>19/05/2015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3014625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17B1AC-49A2-4AD9-9D14-16F4329B6E38}" type="datetimeFigureOut">
              <a:rPr lang="en-GB" smtClean="0"/>
              <a:t>19/05/2015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1283381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17B1AC-49A2-4AD9-9D14-16F4329B6E38}" type="datetimeFigureOut">
              <a:rPr lang="en-GB" smtClean="0"/>
              <a:t>19/05/2015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386155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317B1AC-49A2-4AD9-9D14-16F4329B6E38}" type="datetimeFigureOut">
              <a:rPr lang="en-GB" smtClean="0"/>
              <a:t>19/05/2015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367171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317B1AC-49A2-4AD9-9D14-16F4329B6E38}" type="datetimeFigureOut">
              <a:rPr lang="en-GB" smtClean="0"/>
              <a:t>19/05/2015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410590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317B1AC-49A2-4AD9-9D14-16F4329B6E38}" type="datetimeFigureOut">
              <a:rPr lang="en-GB" smtClean="0"/>
              <a:t>19/05/2015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155183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17B1AC-49A2-4AD9-9D14-16F4329B6E38}" type="datetimeFigureOut">
              <a:rPr lang="en-GB" smtClean="0"/>
              <a:t>19/05/2015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2140660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17B1AC-49A2-4AD9-9D14-16F4329B6E38}" type="datetimeFigureOut">
              <a:rPr lang="en-GB" smtClean="0"/>
              <a:t>19/05/2015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264257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17B1AC-49A2-4AD9-9D14-16F4329B6E38}" type="datetimeFigureOut">
              <a:rPr lang="en-GB" smtClean="0"/>
              <a:t>19/05/2015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3889042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17B1AC-49A2-4AD9-9D14-16F4329B6E38}" type="datetimeFigureOut">
              <a:rPr lang="en-GB" smtClean="0"/>
              <a:t>19/05/2015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4256667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17B1AC-49A2-4AD9-9D14-16F4329B6E38}" type="datetimeFigureOut">
              <a:rPr lang="en-GB" smtClean="0"/>
              <a:t>19/05/2015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9A9888-E270-4883-8593-265C8A0AD599}" type="slidenum">
              <a:rPr lang="en-GB" smtClean="0"/>
              <a:t>‹#›</a:t>
            </a:fld>
            <a:endParaRPr lang="en-GB"/>
          </a:p>
        </p:txBody>
      </p:sp>
    </p:spTree>
    <p:extLst>
      <p:ext uri="{BB962C8B-B14F-4D97-AF65-F5344CB8AC3E}">
        <p14:creationId xmlns:p14="http://schemas.microsoft.com/office/powerpoint/2010/main" val="77100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7B1AC-49A2-4AD9-9D14-16F4329B6E38}" type="datetimeFigureOut">
              <a:rPr lang="en-GB" smtClean="0"/>
              <a:t>19/05/2015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9A9888-E270-4883-8593-265C8A0AD599}" type="slidenum">
              <a:rPr lang="en-GB" smtClean="0"/>
              <a:t>‹#›</a:t>
            </a:fld>
            <a:endParaRPr lang="en-GB"/>
          </a:p>
        </p:txBody>
      </p:sp>
    </p:spTree>
    <p:extLst>
      <p:ext uri="{BB962C8B-B14F-4D97-AF65-F5344CB8AC3E}">
        <p14:creationId xmlns:p14="http://schemas.microsoft.com/office/powerpoint/2010/main" val="2935698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gif"/><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image" Target="../media/image25.jpg"/><Relationship Id="rId1" Type="http://schemas.openxmlformats.org/officeDocument/2006/relationships/slideLayout" Target="../slideLayouts/slideLayout1.xml"/><Relationship Id="rId6" Type="http://schemas.openxmlformats.org/officeDocument/2006/relationships/image" Target="../media/image29.jpg"/><Relationship Id="rId11" Type="http://schemas.openxmlformats.org/officeDocument/2006/relationships/image" Target="../media/image34.jpg"/><Relationship Id="rId5" Type="http://schemas.openxmlformats.org/officeDocument/2006/relationships/image" Target="../media/image28.jpg"/><Relationship Id="rId10" Type="http://schemas.openxmlformats.org/officeDocument/2006/relationships/image" Target="../media/image33.jpg"/><Relationship Id="rId4" Type="http://schemas.openxmlformats.org/officeDocument/2006/relationships/image" Target="../media/image27.jpg"/><Relationship Id="rId9" Type="http://schemas.openxmlformats.org/officeDocument/2006/relationships/image" Target="../media/image32.jpg"/></Relationships>
</file>

<file path=ppt/slides/_rels/slide8.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image" Target="../media/image35.jpg"/><Relationship Id="rId1" Type="http://schemas.openxmlformats.org/officeDocument/2006/relationships/slideLayout" Target="../slideLayouts/slideLayout1.xml"/><Relationship Id="rId6" Type="http://schemas.openxmlformats.org/officeDocument/2006/relationships/image" Target="../media/image39.jpg"/><Relationship Id="rId11" Type="http://schemas.openxmlformats.org/officeDocument/2006/relationships/image" Target="../media/image44.jpg"/><Relationship Id="rId5" Type="http://schemas.openxmlformats.org/officeDocument/2006/relationships/image" Target="../media/image38.jpg"/><Relationship Id="rId10" Type="http://schemas.openxmlformats.org/officeDocument/2006/relationships/image" Target="../media/image43.jpg"/><Relationship Id="rId4" Type="http://schemas.openxmlformats.org/officeDocument/2006/relationships/image" Target="../media/image37.jpg"/><Relationship Id="rId9" Type="http://schemas.openxmlformats.org/officeDocument/2006/relationships/image" Target="../media/image42.jpeg"/></Relationships>
</file>

<file path=ppt/slides/_rels/slide9.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g"/><Relationship Id="rId7" Type="http://schemas.openxmlformats.org/officeDocument/2006/relationships/image" Target="../media/image49.jpg"/><Relationship Id="rId2" Type="http://schemas.openxmlformats.org/officeDocument/2006/relationships/image" Target="../media/image29.jpg"/><Relationship Id="rId1" Type="http://schemas.openxmlformats.org/officeDocument/2006/relationships/slideLayout" Target="../slideLayouts/slideLayout1.xml"/><Relationship Id="rId6" Type="http://schemas.openxmlformats.org/officeDocument/2006/relationships/image" Target="../media/image48.jpg"/><Relationship Id="rId11" Type="http://schemas.openxmlformats.org/officeDocument/2006/relationships/image" Target="../media/image53.jpg"/><Relationship Id="rId5" Type="http://schemas.openxmlformats.org/officeDocument/2006/relationships/image" Target="../media/image47.jpg"/><Relationship Id="rId10" Type="http://schemas.openxmlformats.org/officeDocument/2006/relationships/image" Target="../media/image52.jpg"/><Relationship Id="rId4" Type="http://schemas.openxmlformats.org/officeDocument/2006/relationships/image" Target="../media/image46.jpg"/><Relationship Id="rId9" Type="http://schemas.openxmlformats.org/officeDocument/2006/relationships/image" Target="../media/image51.jpg"/></Relationships>
</file>

<file path=ppt/slides/_rels/slide1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image" Target="../media/image35.jp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xml"/><Relationship Id="rId5" Type="http://schemas.openxmlformats.org/officeDocument/2006/relationships/image" Target="../media/image44.jpg"/><Relationship Id="rId4" Type="http://schemas.openxmlformats.org/officeDocument/2006/relationships/image" Target="../media/image43.jpg"/></Relationships>
</file>

<file path=ppt/slides/_rels/slide1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4.jpg"/><Relationship Id="rId1" Type="http://schemas.openxmlformats.org/officeDocument/2006/relationships/slideLayout" Target="../slideLayouts/slideLayout1.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xml"/><Relationship Id="rId5" Type="http://schemas.openxmlformats.org/officeDocument/2006/relationships/image" Target="../media/image65.jpg"/><Relationship Id="rId4" Type="http://schemas.openxmlformats.org/officeDocument/2006/relationships/image" Target="../media/image64.jpg"/></Relationships>
</file>

<file path=ppt/slides/_rels/slide1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mik.alban@careandsupportwest.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4"/>
          <p:cNvSpPr txBox="1">
            <a:spLocks noChangeArrowheads="1"/>
          </p:cNvSpPr>
          <p:nvPr/>
        </p:nvSpPr>
        <p:spPr bwMode="auto">
          <a:xfrm>
            <a:off x="179388" y="2916238"/>
            <a:ext cx="87137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GB" altLang="en-US" b="1" dirty="0" smtClean="0">
                <a:latin typeface="Arial Unicode MS" pitchFamily="34" charset="-128"/>
                <a:ea typeface="Arial Unicode MS" pitchFamily="34" charset="-128"/>
                <a:cs typeface="Arial Unicode MS" pitchFamily="34" charset="-128"/>
              </a:rPr>
              <a:t>Culture setting and promoting staff ‘attributes’</a:t>
            </a:r>
            <a:endParaRPr lang="en-GB" altLang="en-US" b="1" dirty="0">
              <a:latin typeface="Arial Unicode MS" pitchFamily="34" charset="-128"/>
              <a:ea typeface="Arial Unicode MS" pitchFamily="34" charset="-128"/>
              <a:cs typeface="Arial Unicode MS" pitchFamily="34" charset="-128"/>
            </a:endParaRPr>
          </a:p>
        </p:txBody>
      </p:sp>
      <p:pic>
        <p:nvPicPr>
          <p:cNvPr id="2052" name="Picture 1" descr="LH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4841875"/>
            <a:ext cx="46767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9154" t="11694" r="7114" b="24637"/>
          <a:stretch/>
        </p:blipFill>
        <p:spPr>
          <a:xfrm>
            <a:off x="6535781" y="116632"/>
            <a:ext cx="2500715" cy="141778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5" y="116633"/>
            <a:ext cx="2880319" cy="1629560"/>
          </a:xfrm>
          <a:prstGeom prst="rect">
            <a:avLst/>
          </a:prstGeom>
        </p:spPr>
      </p:pic>
    </p:spTree>
    <p:extLst>
      <p:ext uri="{BB962C8B-B14F-4D97-AF65-F5344CB8AC3E}">
        <p14:creationId xmlns:p14="http://schemas.microsoft.com/office/powerpoint/2010/main" val="1634224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I would like </a:t>
            </a:r>
            <a:r>
              <a:rPr lang="en-GB" altLang="en-US" sz="2400" b="1" dirty="0" smtClean="0">
                <a:solidFill>
                  <a:schemeClr val="bg1"/>
                </a:solidFill>
                <a:latin typeface="Arial Unicode MS" pitchFamily="34" charset="-128"/>
                <a:ea typeface="Arial Unicode MS" pitchFamily="34" charset="-128"/>
                <a:cs typeface="Arial Unicode MS" pitchFamily="34" charset="-128"/>
              </a:rPr>
              <a:t>us to look at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3" name="TextBox 1"/>
          <p:cNvSpPr txBox="1">
            <a:spLocks noChangeArrowheads="1"/>
          </p:cNvSpPr>
          <p:nvPr/>
        </p:nvSpPr>
        <p:spPr bwMode="auto">
          <a:xfrm>
            <a:off x="2267744" y="981075"/>
            <a:ext cx="66254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000" dirty="0" smtClean="0">
                <a:latin typeface="Arial Unicode MS" pitchFamily="34" charset="-128"/>
                <a:ea typeface="Arial Unicode MS" pitchFamily="34" charset="-128"/>
                <a:cs typeface="Arial Unicode MS" pitchFamily="34" charset="-128"/>
              </a:rPr>
              <a:t>I want an interactive discussion around using a ‘ staff attributes framework’ to establish staff culture </a:t>
            </a:r>
            <a:endParaRPr lang="en-GB" altLang="en-US" sz="2000" dirty="0">
              <a:latin typeface="Arial Unicode MS" pitchFamily="34" charset="-128"/>
              <a:ea typeface="Arial Unicode MS" pitchFamily="34" charset="-128"/>
              <a:cs typeface="Arial Unicode MS" pitchFamily="34" charset="-128"/>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08720"/>
            <a:ext cx="1906811" cy="178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79512" y="2843644"/>
            <a:ext cx="6120680" cy="369332"/>
          </a:xfrm>
          <a:prstGeom prst="rect">
            <a:avLst/>
          </a:prstGeom>
          <a:noFill/>
        </p:spPr>
        <p:txBody>
          <a:bodyPr wrap="square" rtlCol="0">
            <a:spAutoFit/>
          </a:bodyPr>
          <a:lstStyle/>
          <a:p>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Why? </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TextBox 9"/>
          <p:cNvSpPr txBox="1"/>
          <p:nvPr/>
        </p:nvSpPr>
        <p:spPr>
          <a:xfrm>
            <a:off x="226513" y="3275692"/>
            <a:ext cx="5065567"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Our experience has been that staff can be both</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13" y="3763170"/>
            <a:ext cx="1825207" cy="1682054"/>
          </a:xfrm>
          <a:prstGeom prst="rect">
            <a:avLst/>
          </a:prstGeom>
        </p:spPr>
      </p:pic>
      <p:sp>
        <p:nvSpPr>
          <p:cNvPr id="12" name="TextBox 11"/>
          <p:cNvSpPr txBox="1"/>
          <p:nvPr/>
        </p:nvSpPr>
        <p:spPr>
          <a:xfrm>
            <a:off x="50737" y="5490246"/>
            <a:ext cx="2308375"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Your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greatest asset</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TextBox 12"/>
          <p:cNvSpPr txBox="1"/>
          <p:nvPr/>
        </p:nvSpPr>
        <p:spPr>
          <a:xfrm>
            <a:off x="2699792" y="4419531"/>
            <a:ext cx="463697"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or</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3541" y="3717032"/>
            <a:ext cx="1170108" cy="1754614"/>
          </a:xfrm>
          <a:prstGeom prst="rect">
            <a:avLst/>
          </a:prstGeom>
        </p:spPr>
      </p:pic>
      <p:sp>
        <p:nvSpPr>
          <p:cNvPr id="15" name="TextBox 14"/>
          <p:cNvSpPr txBox="1"/>
          <p:nvPr/>
        </p:nvSpPr>
        <p:spPr>
          <a:xfrm>
            <a:off x="2803449" y="5507940"/>
            <a:ext cx="2520280"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Your worst nightmare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35495" y="6084004"/>
            <a:ext cx="8857679"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We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wanted a framework to better establish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expectations in terms of their attitude and behaviour</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3026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2" grpId="0"/>
      <p:bldP spid="13"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8352" y="2003774"/>
            <a:ext cx="6088922" cy="1281210"/>
          </a:xfrm>
          <a:prstGeom prst="rect">
            <a:avLst/>
          </a:prstGeom>
        </p:spPr>
      </p:pic>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The issue we faced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12" name="TextBox 11"/>
          <p:cNvSpPr txBox="1"/>
          <p:nvPr/>
        </p:nvSpPr>
        <p:spPr>
          <a:xfrm>
            <a:off x="251718" y="961884"/>
            <a:ext cx="8640762"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There has been some good work done around profiling staff ‘values’ to aid in their recruitment and selection, most notably Profiling Values which assesses as to whether staff would be better in a caring or supporting role.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TextBox 12"/>
          <p:cNvSpPr txBox="1"/>
          <p:nvPr/>
        </p:nvSpPr>
        <p:spPr>
          <a:xfrm>
            <a:off x="226512" y="3429000"/>
            <a:ext cx="8640762"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What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we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wanted to develop however was more around setting expectations in terms of what we did and did not want to see in relation to staff’s attitudes and behaviours.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4213" y="5206512"/>
            <a:ext cx="2302283" cy="1534856"/>
          </a:xfrm>
          <a:prstGeom prst="rect">
            <a:avLst/>
          </a:prstGeom>
        </p:spPr>
      </p:pic>
      <p:sp>
        <p:nvSpPr>
          <p:cNvPr id="15" name="TextBox 14"/>
          <p:cNvSpPr txBox="1"/>
          <p:nvPr/>
        </p:nvSpPr>
        <p:spPr>
          <a:xfrm>
            <a:off x="252413" y="4587531"/>
            <a:ext cx="8721336"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This is an exercise that you can do within your own service. The advantages of this are: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252413" y="5233862"/>
            <a:ext cx="4535611" cy="369332"/>
          </a:xfrm>
          <a:prstGeom prst="rect">
            <a:avLst/>
          </a:prstGeom>
          <a:noFill/>
        </p:spPr>
        <p:txBody>
          <a:bodyPr wrap="square" rtlCol="0">
            <a:spAutoFit/>
          </a:bodyPr>
          <a:lstStyle/>
          <a:p>
            <a:pPr marL="285750" indent="-285750">
              <a:buFont typeface="Wingdings 2" panose="05020102010507070707" pitchFamily="18" charset="2"/>
              <a:buChar char="u"/>
            </a:pP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 It helps you establish your own culture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7" name="TextBox 16"/>
          <p:cNvSpPr txBox="1"/>
          <p:nvPr/>
        </p:nvSpPr>
        <p:spPr>
          <a:xfrm>
            <a:off x="252413" y="5603194"/>
            <a:ext cx="4679627" cy="369332"/>
          </a:xfrm>
          <a:prstGeom prst="rect">
            <a:avLst/>
          </a:prstGeom>
          <a:noFill/>
        </p:spPr>
        <p:txBody>
          <a:bodyPr wrap="square" rtlCol="0">
            <a:spAutoFit/>
          </a:bodyPr>
          <a:lstStyle/>
          <a:p>
            <a:pPr marL="285750" indent="-285750">
              <a:buFont typeface="Wingdings 2" panose="05020102010507070707" pitchFamily="18" charset="2"/>
              <a:buChar char="v"/>
            </a:pP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It helps promote staff’s ownership of this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TextBox 17"/>
          <p:cNvSpPr txBox="1"/>
          <p:nvPr/>
        </p:nvSpPr>
        <p:spPr>
          <a:xfrm>
            <a:off x="251520" y="6156012"/>
            <a:ext cx="6120680"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I’d encourage you to have your own conversations.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7138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555974" y="1281534"/>
            <a:ext cx="6408514"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We had conversations with the people we supported and our staff to find out what they valued about their staff and colleagues and what the things were that they didn’t like.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251619" y="2924944"/>
            <a:ext cx="6192589"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We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wanted to establish both what people felt to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be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positive staff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behaviours or attributes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and also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that people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felt were unacceptable.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0"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What we did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33" name="TextBox 32"/>
          <p:cNvSpPr txBox="1"/>
          <p:nvPr/>
        </p:nvSpPr>
        <p:spPr>
          <a:xfrm>
            <a:off x="206640" y="908720"/>
            <a:ext cx="6120680" cy="369332"/>
          </a:xfrm>
          <a:prstGeom prst="rect">
            <a:avLst/>
          </a:prstGeom>
          <a:noFill/>
        </p:spPr>
        <p:txBody>
          <a:bodyPr wrap="square" rtlCol="0">
            <a:spAutoFit/>
          </a:bodyPr>
          <a:lstStyle/>
          <a:p>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In terms of </a:t>
            </a:r>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what we did …</a:t>
            </a:r>
          </a:p>
        </p:txBody>
      </p:sp>
      <p:pic>
        <p:nvPicPr>
          <p:cNvPr id="1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1295491"/>
            <a:ext cx="225425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32820" y="2852936"/>
            <a:ext cx="1235524"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08218" y="3068056"/>
            <a:ext cx="1084957" cy="141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0231" y="5801835"/>
            <a:ext cx="3304344" cy="939533"/>
          </a:xfrm>
          <a:prstGeom prst="rect">
            <a:avLst/>
          </a:prstGeom>
        </p:spPr>
      </p:pic>
    </p:spTree>
    <p:extLst>
      <p:ext uri="{BB962C8B-B14F-4D97-AF65-F5344CB8AC3E}">
        <p14:creationId xmlns:p14="http://schemas.microsoft.com/office/powerpoint/2010/main" val="112946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a:t>
            </a:r>
            <a:r>
              <a:rPr lang="en-GB" altLang="en-US" sz="2400" b="1" dirty="0" smtClean="0">
                <a:solidFill>
                  <a:schemeClr val="bg1"/>
                </a:solidFill>
                <a:latin typeface="Arial Unicode MS" pitchFamily="34" charset="-128"/>
                <a:ea typeface="Arial Unicode MS" pitchFamily="34" charset="-128"/>
                <a:cs typeface="Arial Unicode MS" pitchFamily="34" charset="-128"/>
              </a:rPr>
              <a:t>we found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18" name="TextBox 17"/>
          <p:cNvSpPr txBox="1"/>
          <p:nvPr/>
        </p:nvSpPr>
        <p:spPr>
          <a:xfrm>
            <a:off x="107503" y="908720"/>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and attributes our service users wanted to see in their staff </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13" y="1375251"/>
            <a:ext cx="1727299" cy="1145274"/>
          </a:xfrm>
          <a:prstGeom prst="rect">
            <a:avLst/>
          </a:prstGeom>
        </p:spPr>
      </p:pic>
      <p:sp>
        <p:nvSpPr>
          <p:cNvPr id="22" name="TextBox 21"/>
          <p:cNvSpPr txBox="1"/>
          <p:nvPr/>
        </p:nvSpPr>
        <p:spPr>
          <a:xfrm>
            <a:off x="1979712" y="1376991"/>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Polite and respectful</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673879"/>
            <a:ext cx="1728192" cy="1224136"/>
          </a:xfrm>
          <a:prstGeom prst="rect">
            <a:avLst/>
          </a:prstGeom>
        </p:spPr>
      </p:pic>
      <p:sp>
        <p:nvSpPr>
          <p:cNvPr id="24" name="TextBox 23"/>
          <p:cNvSpPr txBox="1"/>
          <p:nvPr/>
        </p:nvSpPr>
        <p:spPr>
          <a:xfrm>
            <a:off x="2011470" y="2673135"/>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Friendly and kind</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13" y="4041287"/>
            <a:ext cx="1727299" cy="934440"/>
          </a:xfrm>
          <a:prstGeom prst="rect">
            <a:avLst/>
          </a:prstGeom>
        </p:spPr>
      </p:pic>
      <p:sp>
        <p:nvSpPr>
          <p:cNvPr id="26" name="TextBox 25"/>
          <p:cNvSpPr txBox="1"/>
          <p:nvPr/>
        </p:nvSpPr>
        <p:spPr>
          <a:xfrm>
            <a:off x="2051720" y="4031995"/>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Responsive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249" y="5121407"/>
            <a:ext cx="1213407" cy="1619961"/>
          </a:xfrm>
          <a:prstGeom prst="rect">
            <a:avLst/>
          </a:prstGeom>
        </p:spPr>
      </p:pic>
      <p:sp>
        <p:nvSpPr>
          <p:cNvPr id="28" name="TextBox 27"/>
          <p:cNvSpPr txBox="1"/>
          <p:nvPr/>
        </p:nvSpPr>
        <p:spPr>
          <a:xfrm>
            <a:off x="1579422" y="5085184"/>
            <a:ext cx="2744796"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Genuinely helpful and supportive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794" y="1376991"/>
            <a:ext cx="1859647" cy="1392940"/>
          </a:xfrm>
          <a:prstGeom prst="rect">
            <a:avLst/>
          </a:prstGeom>
        </p:spPr>
      </p:pic>
      <p:sp>
        <p:nvSpPr>
          <p:cNvPr id="30" name="TextBox 29"/>
          <p:cNvSpPr txBox="1"/>
          <p:nvPr/>
        </p:nvSpPr>
        <p:spPr>
          <a:xfrm>
            <a:off x="6450915" y="1387245"/>
            <a:ext cx="2442260"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They appreciated feeling safe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63543" y="2908786"/>
            <a:ext cx="1860441" cy="1240294"/>
          </a:xfrm>
          <a:prstGeom prst="rect">
            <a:avLst/>
          </a:prstGeom>
        </p:spPr>
      </p:pic>
      <p:sp>
        <p:nvSpPr>
          <p:cNvPr id="32" name="TextBox 31"/>
          <p:cNvSpPr txBox="1"/>
          <p:nvPr/>
        </p:nvSpPr>
        <p:spPr>
          <a:xfrm>
            <a:off x="6444208" y="2854677"/>
            <a:ext cx="2442260"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Understanding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3575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p:bldP spid="30"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a:t>
            </a:r>
            <a:r>
              <a:rPr lang="en-GB" altLang="en-US" sz="2400" b="1" dirty="0" smtClean="0">
                <a:solidFill>
                  <a:schemeClr val="bg1"/>
                </a:solidFill>
                <a:latin typeface="Arial Unicode MS" pitchFamily="34" charset="-128"/>
                <a:ea typeface="Arial Unicode MS" pitchFamily="34" charset="-128"/>
                <a:cs typeface="Arial Unicode MS" pitchFamily="34" charset="-128"/>
              </a:rPr>
              <a:t>we found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19" name="TextBox 18"/>
          <p:cNvSpPr txBox="1"/>
          <p:nvPr/>
        </p:nvSpPr>
        <p:spPr>
          <a:xfrm>
            <a:off x="107504" y="899428"/>
            <a:ext cx="8712869"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and attributes our service users did not want to see</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7" y="1326654"/>
            <a:ext cx="1246300" cy="1670298"/>
          </a:xfrm>
          <a:prstGeom prst="rect">
            <a:avLst/>
          </a:prstGeom>
        </p:spPr>
      </p:pic>
      <p:sp>
        <p:nvSpPr>
          <p:cNvPr id="15" name="TextBox 14"/>
          <p:cNvSpPr txBox="1"/>
          <p:nvPr/>
        </p:nvSpPr>
        <p:spPr>
          <a:xfrm>
            <a:off x="1619672" y="1340768"/>
            <a:ext cx="1296144"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Rudeness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9623" y="1412776"/>
            <a:ext cx="1780406" cy="1248942"/>
          </a:xfrm>
          <a:prstGeom prst="rect">
            <a:avLst/>
          </a:prstGeom>
        </p:spPr>
      </p:pic>
      <p:sp>
        <p:nvSpPr>
          <p:cNvPr id="20" name="TextBox 19"/>
          <p:cNvSpPr txBox="1"/>
          <p:nvPr/>
        </p:nvSpPr>
        <p:spPr>
          <a:xfrm>
            <a:off x="5179822" y="1428290"/>
            <a:ext cx="2128482"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Shouting or being angry /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aggressive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0" name="TextBox 29"/>
          <p:cNvSpPr txBox="1"/>
          <p:nvPr/>
        </p:nvSpPr>
        <p:spPr>
          <a:xfrm>
            <a:off x="6475966" y="5879013"/>
            <a:ext cx="2272498"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Not coming when they needed them</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775" y="3934797"/>
            <a:ext cx="1254765" cy="1885576"/>
          </a:xfrm>
          <a:prstGeom prst="rect">
            <a:avLst/>
          </a:prstGeom>
        </p:spPr>
      </p:pic>
      <p:sp>
        <p:nvSpPr>
          <p:cNvPr id="12" name="TextBox 11"/>
          <p:cNvSpPr txBox="1"/>
          <p:nvPr/>
        </p:nvSpPr>
        <p:spPr>
          <a:xfrm>
            <a:off x="643318" y="5951021"/>
            <a:ext cx="2272498"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Ignoring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them or not listening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0232" y="2204864"/>
            <a:ext cx="2016224" cy="1336844"/>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5219" y="3501008"/>
            <a:ext cx="1993562" cy="1373343"/>
          </a:xfrm>
          <a:prstGeom prst="rect">
            <a:avLst/>
          </a:prstGeom>
        </p:spPr>
      </p:pic>
      <p:sp>
        <p:nvSpPr>
          <p:cNvPr id="16" name="TextBox 15"/>
          <p:cNvSpPr txBox="1"/>
          <p:nvPr/>
        </p:nvSpPr>
        <p:spPr>
          <a:xfrm>
            <a:off x="3419872" y="4870901"/>
            <a:ext cx="2272498" cy="923330"/>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Moaning and not wanting to be at work</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TextBox 17"/>
          <p:cNvSpPr txBox="1"/>
          <p:nvPr/>
        </p:nvSpPr>
        <p:spPr>
          <a:xfrm>
            <a:off x="6660232" y="3573016"/>
            <a:ext cx="2272498"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Doing things they don’t want</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4208" y="4365104"/>
            <a:ext cx="2288798" cy="1523091"/>
          </a:xfrm>
          <a:prstGeom prst="rect">
            <a:avLst/>
          </a:prstGeom>
        </p:spPr>
      </p:pic>
    </p:spTree>
    <p:extLst>
      <p:ext uri="{BB962C8B-B14F-4D97-AF65-F5344CB8AC3E}">
        <p14:creationId xmlns:p14="http://schemas.microsoft.com/office/powerpoint/2010/main" val="171329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nodeType="with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p:cTn id="72" dur="500" fill="hold"/>
                                        <p:tgtEl>
                                          <p:spTgt spid="6"/>
                                        </p:tgtEl>
                                        <p:attrNameLst>
                                          <p:attrName>ppt_w</p:attrName>
                                        </p:attrNameLst>
                                      </p:cBhvr>
                                      <p:tavLst>
                                        <p:tav tm="0">
                                          <p:val>
                                            <p:fltVal val="0"/>
                                          </p:val>
                                        </p:tav>
                                        <p:tav tm="100000">
                                          <p:val>
                                            <p:strVal val="#ppt_w"/>
                                          </p:val>
                                        </p:tav>
                                      </p:tavLst>
                                    </p:anim>
                                    <p:anim calcmode="lin" valueType="num">
                                      <p:cBhvr>
                                        <p:cTn id="73" dur="500" fill="hold"/>
                                        <p:tgtEl>
                                          <p:spTgt spid="6"/>
                                        </p:tgtEl>
                                        <p:attrNameLst>
                                          <p:attrName>ppt_h</p:attrName>
                                        </p:attrNameLst>
                                      </p:cBhvr>
                                      <p:tavLst>
                                        <p:tav tm="0">
                                          <p:val>
                                            <p:fltVal val="0"/>
                                          </p:val>
                                        </p:tav>
                                        <p:tav tm="100000">
                                          <p:val>
                                            <p:strVal val="#ppt_h"/>
                                          </p:val>
                                        </p:tav>
                                      </p:tavLst>
                                    </p:anim>
                                    <p:animEffect transition="in" filter="fade">
                                      <p:cBhvr>
                                        <p:cTn id="7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30" grpId="0"/>
      <p:bldP spid="12" grpId="0"/>
      <p:bldP spid="16"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a:t>
            </a:r>
            <a:r>
              <a:rPr lang="en-GB" altLang="en-US" sz="2400" b="1" dirty="0" smtClean="0">
                <a:solidFill>
                  <a:schemeClr val="bg1"/>
                </a:solidFill>
                <a:latin typeface="Arial Unicode MS" pitchFamily="34" charset="-128"/>
                <a:ea typeface="Arial Unicode MS" pitchFamily="34" charset="-128"/>
                <a:cs typeface="Arial Unicode MS" pitchFamily="34" charset="-128"/>
              </a:rPr>
              <a:t>we found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9957" y="1351045"/>
            <a:ext cx="2030588" cy="139368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471" y="3618312"/>
            <a:ext cx="2055966" cy="136815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2886" y="5296853"/>
            <a:ext cx="1503610" cy="1503610"/>
          </a:xfrm>
          <a:prstGeom prst="rect">
            <a:avLst/>
          </a:prstGeom>
        </p:spPr>
      </p:pic>
      <p:sp>
        <p:nvSpPr>
          <p:cNvPr id="11" name="TextBox 10"/>
          <p:cNvSpPr txBox="1"/>
          <p:nvPr/>
        </p:nvSpPr>
        <p:spPr>
          <a:xfrm>
            <a:off x="107503" y="908720"/>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and attributes staff  members wanted to see in their colleagues</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r="11281"/>
          <a:stretch/>
        </p:blipFill>
        <p:spPr>
          <a:xfrm>
            <a:off x="179512" y="1268760"/>
            <a:ext cx="2156792" cy="1396199"/>
          </a:xfrm>
          <a:prstGeom prst="rect">
            <a:avLst/>
          </a:prstGeom>
        </p:spPr>
      </p:pic>
      <p:sp>
        <p:nvSpPr>
          <p:cNvPr id="13" name="TextBox 12"/>
          <p:cNvSpPr txBox="1"/>
          <p:nvPr/>
        </p:nvSpPr>
        <p:spPr>
          <a:xfrm>
            <a:off x="2339752" y="1268760"/>
            <a:ext cx="1584176"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Friendly and approachable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5" name="Picture 14"/>
          <p:cNvPicPr>
            <a:picLocks noChangeAspect="1"/>
          </p:cNvPicPr>
          <p:nvPr/>
        </p:nvPicPr>
        <p:blipFill rotWithShape="1">
          <a:blip r:embed="rId6">
            <a:extLst>
              <a:ext uri="{28A0092B-C50C-407E-A947-70E740481C1C}">
                <a14:useLocalDpi xmlns:a14="http://schemas.microsoft.com/office/drawing/2010/main" val="0"/>
              </a:ext>
            </a:extLst>
          </a:blip>
          <a:srcRect b="6410"/>
          <a:stretch/>
        </p:blipFill>
        <p:spPr>
          <a:xfrm>
            <a:off x="179512" y="2780928"/>
            <a:ext cx="2154139" cy="1125239"/>
          </a:xfrm>
          <a:prstGeom prst="rect">
            <a:avLst/>
          </a:prstGeom>
        </p:spPr>
      </p:pic>
      <p:sp>
        <p:nvSpPr>
          <p:cNvPr id="16" name="TextBox 15"/>
          <p:cNvSpPr txBox="1"/>
          <p:nvPr/>
        </p:nvSpPr>
        <p:spPr>
          <a:xfrm>
            <a:off x="2339752" y="2780928"/>
            <a:ext cx="1584176"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Reliable and dependable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463" y="4005064"/>
            <a:ext cx="1497225" cy="1489739"/>
          </a:xfrm>
          <a:prstGeom prst="rect">
            <a:avLst/>
          </a:prstGeom>
        </p:spPr>
      </p:pic>
      <p:sp>
        <p:nvSpPr>
          <p:cNvPr id="18" name="TextBox 17"/>
          <p:cNvSpPr txBox="1"/>
          <p:nvPr/>
        </p:nvSpPr>
        <p:spPr>
          <a:xfrm>
            <a:off x="1867454" y="3933056"/>
            <a:ext cx="1624426"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Cooperative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31840" y="5296853"/>
            <a:ext cx="2212904" cy="1541656"/>
          </a:xfrm>
          <a:prstGeom prst="rect">
            <a:avLst/>
          </a:prstGeom>
        </p:spPr>
      </p:pic>
      <p:sp>
        <p:nvSpPr>
          <p:cNvPr id="20" name="TextBox 19"/>
          <p:cNvSpPr txBox="1"/>
          <p:nvPr/>
        </p:nvSpPr>
        <p:spPr>
          <a:xfrm>
            <a:off x="5148720" y="6167045"/>
            <a:ext cx="1799544"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Adaptable and flexible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07733" y="1268760"/>
            <a:ext cx="1645866" cy="1512227"/>
          </a:xfrm>
          <a:prstGeom prst="rect">
            <a:avLst/>
          </a:prstGeom>
        </p:spPr>
      </p:pic>
      <p:sp>
        <p:nvSpPr>
          <p:cNvPr id="22" name="TextBox 21"/>
          <p:cNvSpPr txBox="1"/>
          <p:nvPr/>
        </p:nvSpPr>
        <p:spPr>
          <a:xfrm>
            <a:off x="2483768" y="2002864"/>
            <a:ext cx="1950358" cy="646331"/>
          </a:xfrm>
          <a:prstGeom prst="rect">
            <a:avLst/>
          </a:prstGeom>
          <a:noFill/>
        </p:spPr>
        <p:txBody>
          <a:bodyPr wrap="square" rtlCol="0">
            <a:spAutoFit/>
          </a:bodyPr>
          <a:lstStyle/>
          <a:p>
            <a:pPr algn="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That they wanted to be at work</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3" name="TextBox 22"/>
          <p:cNvSpPr txBox="1"/>
          <p:nvPr/>
        </p:nvSpPr>
        <p:spPr>
          <a:xfrm>
            <a:off x="6273905" y="2782722"/>
            <a:ext cx="2258535"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Conscientious and got things done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23928" y="2879352"/>
            <a:ext cx="1775524" cy="1775524"/>
          </a:xfrm>
          <a:prstGeom prst="rect">
            <a:avLst/>
          </a:prstGeom>
        </p:spPr>
      </p:pic>
      <p:sp>
        <p:nvSpPr>
          <p:cNvPr id="25" name="TextBox 24"/>
          <p:cNvSpPr txBox="1"/>
          <p:nvPr/>
        </p:nvSpPr>
        <p:spPr>
          <a:xfrm>
            <a:off x="3681617" y="4654876"/>
            <a:ext cx="2258535"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Proactive and show initiative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6" name="TextBox 25"/>
          <p:cNvSpPr txBox="1"/>
          <p:nvPr/>
        </p:nvSpPr>
        <p:spPr>
          <a:xfrm>
            <a:off x="6487471" y="4973687"/>
            <a:ext cx="2258535"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Calm and level headed</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7" name="Picture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9511" y="5697539"/>
            <a:ext cx="1859729" cy="1115837"/>
          </a:xfrm>
          <a:prstGeom prst="rect">
            <a:avLst/>
          </a:prstGeom>
        </p:spPr>
      </p:pic>
      <p:sp>
        <p:nvSpPr>
          <p:cNvPr id="28" name="TextBox 27"/>
          <p:cNvSpPr txBox="1"/>
          <p:nvPr/>
        </p:nvSpPr>
        <p:spPr>
          <a:xfrm>
            <a:off x="2019854" y="5723964"/>
            <a:ext cx="1328010"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Respectful</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9" name="TextBox 28"/>
          <p:cNvSpPr txBox="1"/>
          <p:nvPr/>
        </p:nvSpPr>
        <p:spPr>
          <a:xfrm>
            <a:off x="5780825" y="5679326"/>
            <a:ext cx="1624426" cy="369332"/>
          </a:xfrm>
          <a:prstGeom prst="rect">
            <a:avLst/>
          </a:prstGeom>
          <a:noFill/>
        </p:spPr>
        <p:txBody>
          <a:bodyPr wrap="square" rtlCol="0">
            <a:spAutoFit/>
          </a:bodyPr>
          <a:lstStyle/>
          <a:p>
            <a:pPr algn="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Presentable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5661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p:cTn id="79" dur="500" fill="hold"/>
                                        <p:tgtEl>
                                          <p:spTgt spid="8"/>
                                        </p:tgtEl>
                                        <p:attrNameLst>
                                          <p:attrName>ppt_w</p:attrName>
                                        </p:attrNameLst>
                                      </p:cBhvr>
                                      <p:tavLst>
                                        <p:tav tm="0">
                                          <p:val>
                                            <p:fltVal val="0"/>
                                          </p:val>
                                        </p:tav>
                                        <p:tav tm="100000">
                                          <p:val>
                                            <p:strVal val="#ppt_w"/>
                                          </p:val>
                                        </p:tav>
                                      </p:tavLst>
                                    </p:anim>
                                    <p:anim calcmode="lin" valueType="num">
                                      <p:cBhvr>
                                        <p:cTn id="80" dur="500" fill="hold"/>
                                        <p:tgtEl>
                                          <p:spTgt spid="8"/>
                                        </p:tgtEl>
                                        <p:attrNameLst>
                                          <p:attrName>ppt_h</p:attrName>
                                        </p:attrNameLst>
                                      </p:cBhvr>
                                      <p:tavLst>
                                        <p:tav tm="0">
                                          <p:val>
                                            <p:fltVal val="0"/>
                                          </p:val>
                                        </p:tav>
                                        <p:tav tm="100000">
                                          <p:val>
                                            <p:strVal val="#ppt_h"/>
                                          </p:val>
                                        </p:tav>
                                      </p:tavLst>
                                    </p:anim>
                                    <p:animEffect transition="in" filter="fade">
                                      <p:cBhvr>
                                        <p:cTn id="81" dur="500"/>
                                        <p:tgtEl>
                                          <p:spTgt spid="8"/>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p:cTn id="91" dur="500" fill="hold"/>
                                        <p:tgtEl>
                                          <p:spTgt spid="27"/>
                                        </p:tgtEl>
                                        <p:attrNameLst>
                                          <p:attrName>ppt_w</p:attrName>
                                        </p:attrNameLst>
                                      </p:cBhvr>
                                      <p:tavLst>
                                        <p:tav tm="0">
                                          <p:val>
                                            <p:fltVal val="0"/>
                                          </p:val>
                                        </p:tav>
                                        <p:tav tm="100000">
                                          <p:val>
                                            <p:strVal val="#ppt_w"/>
                                          </p:val>
                                        </p:tav>
                                      </p:tavLst>
                                    </p:anim>
                                    <p:anim calcmode="lin" valueType="num">
                                      <p:cBhvr>
                                        <p:cTn id="92" dur="500" fill="hold"/>
                                        <p:tgtEl>
                                          <p:spTgt spid="27"/>
                                        </p:tgtEl>
                                        <p:attrNameLst>
                                          <p:attrName>ppt_h</p:attrName>
                                        </p:attrNameLst>
                                      </p:cBhvr>
                                      <p:tavLst>
                                        <p:tav tm="0">
                                          <p:val>
                                            <p:fltVal val="0"/>
                                          </p:val>
                                        </p:tav>
                                        <p:tav tm="100000">
                                          <p:val>
                                            <p:strVal val="#ppt_h"/>
                                          </p:val>
                                        </p:tav>
                                      </p:tavLst>
                                    </p:anim>
                                    <p:animEffect transition="in" filter="fade">
                                      <p:cBhvr>
                                        <p:cTn id="93" dur="500"/>
                                        <p:tgtEl>
                                          <p:spTgt spid="27"/>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 calcmode="lin" valueType="num">
                                      <p:cBhvr>
                                        <p:cTn id="96" dur="500" fill="hold"/>
                                        <p:tgtEl>
                                          <p:spTgt spid="28"/>
                                        </p:tgtEl>
                                        <p:attrNameLst>
                                          <p:attrName>ppt_w</p:attrName>
                                        </p:attrNameLst>
                                      </p:cBhvr>
                                      <p:tavLst>
                                        <p:tav tm="0">
                                          <p:val>
                                            <p:fltVal val="0"/>
                                          </p:val>
                                        </p:tav>
                                        <p:tav tm="100000">
                                          <p:val>
                                            <p:strVal val="#ppt_w"/>
                                          </p:val>
                                        </p:tav>
                                      </p:tavLst>
                                    </p:anim>
                                    <p:anim calcmode="lin" valueType="num">
                                      <p:cBhvr>
                                        <p:cTn id="97" dur="500" fill="hold"/>
                                        <p:tgtEl>
                                          <p:spTgt spid="28"/>
                                        </p:tgtEl>
                                        <p:attrNameLst>
                                          <p:attrName>ppt_h</p:attrName>
                                        </p:attrNameLst>
                                      </p:cBhvr>
                                      <p:tavLst>
                                        <p:tav tm="0">
                                          <p:val>
                                            <p:fltVal val="0"/>
                                          </p:val>
                                        </p:tav>
                                        <p:tav tm="100000">
                                          <p:val>
                                            <p:strVal val="#ppt_h"/>
                                          </p:val>
                                        </p:tav>
                                      </p:tavLst>
                                    </p:anim>
                                    <p:animEffect transition="in" filter="fade">
                                      <p:cBhvr>
                                        <p:cTn id="98" dur="500"/>
                                        <p:tgtEl>
                                          <p:spTgt spid="28"/>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500" fill="hold"/>
                                        <p:tgtEl>
                                          <p:spTgt spid="19"/>
                                        </p:tgtEl>
                                        <p:attrNameLst>
                                          <p:attrName>ppt_w</p:attrName>
                                        </p:attrNameLst>
                                      </p:cBhvr>
                                      <p:tavLst>
                                        <p:tav tm="0">
                                          <p:val>
                                            <p:fltVal val="0"/>
                                          </p:val>
                                        </p:tav>
                                        <p:tav tm="100000">
                                          <p:val>
                                            <p:strVal val="#ppt_w"/>
                                          </p:val>
                                        </p:tav>
                                      </p:tavLst>
                                    </p:anim>
                                    <p:anim calcmode="lin" valueType="num">
                                      <p:cBhvr>
                                        <p:cTn id="104" dur="500" fill="hold"/>
                                        <p:tgtEl>
                                          <p:spTgt spid="19"/>
                                        </p:tgtEl>
                                        <p:attrNameLst>
                                          <p:attrName>ppt_h</p:attrName>
                                        </p:attrNameLst>
                                      </p:cBhvr>
                                      <p:tavLst>
                                        <p:tav tm="0">
                                          <p:val>
                                            <p:fltVal val="0"/>
                                          </p:val>
                                        </p:tav>
                                        <p:tav tm="100000">
                                          <p:val>
                                            <p:strVal val="#ppt_h"/>
                                          </p:val>
                                        </p:tav>
                                      </p:tavLst>
                                    </p:anim>
                                    <p:animEffect transition="in" filter="fade">
                                      <p:cBhvr>
                                        <p:cTn id="105" dur="500"/>
                                        <p:tgtEl>
                                          <p:spTgt spid="1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 calcmode="lin" valueType="num">
                                      <p:cBhvr>
                                        <p:cTn id="108" dur="500" fill="hold"/>
                                        <p:tgtEl>
                                          <p:spTgt spid="20"/>
                                        </p:tgtEl>
                                        <p:attrNameLst>
                                          <p:attrName>ppt_w</p:attrName>
                                        </p:attrNameLst>
                                      </p:cBhvr>
                                      <p:tavLst>
                                        <p:tav tm="0">
                                          <p:val>
                                            <p:fltVal val="0"/>
                                          </p:val>
                                        </p:tav>
                                        <p:tav tm="100000">
                                          <p:val>
                                            <p:strVal val="#ppt_w"/>
                                          </p:val>
                                        </p:tav>
                                      </p:tavLst>
                                    </p:anim>
                                    <p:anim calcmode="lin" valueType="num">
                                      <p:cBhvr>
                                        <p:cTn id="109" dur="500" fill="hold"/>
                                        <p:tgtEl>
                                          <p:spTgt spid="20"/>
                                        </p:tgtEl>
                                        <p:attrNameLst>
                                          <p:attrName>ppt_h</p:attrName>
                                        </p:attrNameLst>
                                      </p:cBhvr>
                                      <p:tavLst>
                                        <p:tav tm="0">
                                          <p:val>
                                            <p:fltVal val="0"/>
                                          </p:val>
                                        </p:tav>
                                        <p:tav tm="100000">
                                          <p:val>
                                            <p:strVal val="#ppt_h"/>
                                          </p:val>
                                        </p:tav>
                                      </p:tavLst>
                                    </p:anim>
                                    <p:animEffect transition="in" filter="fade">
                                      <p:cBhvr>
                                        <p:cTn id="110" dur="500"/>
                                        <p:tgtEl>
                                          <p:spTgt spid="20"/>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nodeType="clickEffect">
                                  <p:stCondLst>
                                    <p:cond delay="0"/>
                                  </p:stCondLst>
                                  <p:childTnLst>
                                    <p:set>
                                      <p:cBhvr>
                                        <p:cTn id="114" dur="1" fill="hold">
                                          <p:stCondLst>
                                            <p:cond delay="0"/>
                                          </p:stCondLst>
                                        </p:cTn>
                                        <p:tgtEl>
                                          <p:spTgt spid="9"/>
                                        </p:tgtEl>
                                        <p:attrNameLst>
                                          <p:attrName>style.visibility</p:attrName>
                                        </p:attrNameLst>
                                      </p:cBhvr>
                                      <p:to>
                                        <p:strVal val="visible"/>
                                      </p:to>
                                    </p:set>
                                    <p:anim calcmode="lin" valueType="num">
                                      <p:cBhvr>
                                        <p:cTn id="115" dur="500" fill="hold"/>
                                        <p:tgtEl>
                                          <p:spTgt spid="9"/>
                                        </p:tgtEl>
                                        <p:attrNameLst>
                                          <p:attrName>ppt_w</p:attrName>
                                        </p:attrNameLst>
                                      </p:cBhvr>
                                      <p:tavLst>
                                        <p:tav tm="0">
                                          <p:val>
                                            <p:fltVal val="0"/>
                                          </p:val>
                                        </p:tav>
                                        <p:tav tm="100000">
                                          <p:val>
                                            <p:strVal val="#ppt_w"/>
                                          </p:val>
                                        </p:tav>
                                      </p:tavLst>
                                    </p:anim>
                                    <p:anim calcmode="lin" valueType="num">
                                      <p:cBhvr>
                                        <p:cTn id="116" dur="500" fill="hold"/>
                                        <p:tgtEl>
                                          <p:spTgt spid="9"/>
                                        </p:tgtEl>
                                        <p:attrNameLst>
                                          <p:attrName>ppt_h</p:attrName>
                                        </p:attrNameLst>
                                      </p:cBhvr>
                                      <p:tavLst>
                                        <p:tav tm="0">
                                          <p:val>
                                            <p:fltVal val="0"/>
                                          </p:val>
                                        </p:tav>
                                        <p:tav tm="100000">
                                          <p:val>
                                            <p:strVal val="#ppt_h"/>
                                          </p:val>
                                        </p:tav>
                                      </p:tavLst>
                                    </p:anim>
                                    <p:animEffect transition="in" filter="fade">
                                      <p:cBhvr>
                                        <p:cTn id="117" dur="500"/>
                                        <p:tgtEl>
                                          <p:spTgt spid="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 calcmode="lin" valueType="num">
                                      <p:cBhvr>
                                        <p:cTn id="120" dur="500" fill="hold"/>
                                        <p:tgtEl>
                                          <p:spTgt spid="29"/>
                                        </p:tgtEl>
                                        <p:attrNameLst>
                                          <p:attrName>ppt_w</p:attrName>
                                        </p:attrNameLst>
                                      </p:cBhvr>
                                      <p:tavLst>
                                        <p:tav tm="0">
                                          <p:val>
                                            <p:fltVal val="0"/>
                                          </p:val>
                                        </p:tav>
                                        <p:tav tm="100000">
                                          <p:val>
                                            <p:strVal val="#ppt_w"/>
                                          </p:val>
                                        </p:tav>
                                      </p:tavLst>
                                    </p:anim>
                                    <p:anim calcmode="lin" valueType="num">
                                      <p:cBhvr>
                                        <p:cTn id="121" dur="500" fill="hold"/>
                                        <p:tgtEl>
                                          <p:spTgt spid="29"/>
                                        </p:tgtEl>
                                        <p:attrNameLst>
                                          <p:attrName>ppt_h</p:attrName>
                                        </p:attrNameLst>
                                      </p:cBhvr>
                                      <p:tavLst>
                                        <p:tav tm="0">
                                          <p:val>
                                            <p:fltVal val="0"/>
                                          </p:val>
                                        </p:tav>
                                        <p:tav tm="100000">
                                          <p:val>
                                            <p:strVal val="#ppt_h"/>
                                          </p:val>
                                        </p:tav>
                                      </p:tavLst>
                                    </p:anim>
                                    <p:animEffect transition="in" filter="fade">
                                      <p:cBhvr>
                                        <p:cTn id="1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8" grpId="0"/>
      <p:bldP spid="20" grpId="0"/>
      <p:bldP spid="22" grpId="0"/>
      <p:bldP spid="23" grpId="0"/>
      <p:bldP spid="25" grpId="0"/>
      <p:bldP spid="26"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a:t>
            </a:r>
            <a:r>
              <a:rPr lang="en-GB" altLang="en-US" sz="2400" b="1" dirty="0" smtClean="0">
                <a:solidFill>
                  <a:schemeClr val="bg1"/>
                </a:solidFill>
                <a:latin typeface="Arial Unicode MS" pitchFamily="34" charset="-128"/>
                <a:ea typeface="Arial Unicode MS" pitchFamily="34" charset="-128"/>
                <a:cs typeface="Arial Unicode MS" pitchFamily="34" charset="-128"/>
              </a:rPr>
              <a:t>we found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11" name="TextBox 10"/>
          <p:cNvSpPr txBox="1"/>
          <p:nvPr/>
        </p:nvSpPr>
        <p:spPr>
          <a:xfrm>
            <a:off x="107503" y="908720"/>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and attributes staff  didn’t want to see in their colleagues</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TextBox 12"/>
          <p:cNvSpPr txBox="1"/>
          <p:nvPr/>
        </p:nvSpPr>
        <p:spPr>
          <a:xfrm>
            <a:off x="226952" y="4571836"/>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Negative attitude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3" name="TextBox 22"/>
          <p:cNvSpPr txBox="1"/>
          <p:nvPr/>
        </p:nvSpPr>
        <p:spPr>
          <a:xfrm>
            <a:off x="4860032" y="4618002"/>
            <a:ext cx="2258535"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Being inappropriate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9" name="TextBox 28"/>
          <p:cNvSpPr txBox="1"/>
          <p:nvPr/>
        </p:nvSpPr>
        <p:spPr>
          <a:xfrm>
            <a:off x="226952" y="2651049"/>
            <a:ext cx="2040792"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Poor timekeeping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987" y="1311227"/>
            <a:ext cx="1958941" cy="130358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413" y="3044081"/>
            <a:ext cx="1934515" cy="1488670"/>
          </a:xfrm>
          <a:prstGeom prst="rect">
            <a:avLst/>
          </a:prstGeom>
        </p:spPr>
      </p:pic>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13" y="5112225"/>
            <a:ext cx="2015331" cy="1341111"/>
          </a:xfrm>
          <a:prstGeom prst="rect">
            <a:avLst/>
          </a:prstGeom>
        </p:spPr>
      </p:pic>
      <p:sp>
        <p:nvSpPr>
          <p:cNvPr id="31" name="TextBox 30"/>
          <p:cNvSpPr txBox="1"/>
          <p:nvPr/>
        </p:nvSpPr>
        <p:spPr>
          <a:xfrm>
            <a:off x="179512" y="6444044"/>
            <a:ext cx="2272498"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Gossiping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8593" r="17056"/>
          <a:stretch/>
        </p:blipFill>
        <p:spPr>
          <a:xfrm>
            <a:off x="2682132" y="1311228"/>
            <a:ext cx="1677705" cy="1303586"/>
          </a:xfrm>
          <a:prstGeom prst="rect">
            <a:avLst/>
          </a:prstGeom>
        </p:spPr>
      </p:pic>
      <p:sp>
        <p:nvSpPr>
          <p:cNvPr id="32" name="TextBox 31"/>
          <p:cNvSpPr txBox="1"/>
          <p:nvPr/>
        </p:nvSpPr>
        <p:spPr>
          <a:xfrm>
            <a:off x="2555776" y="2651049"/>
            <a:ext cx="1944562"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Always moaning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0161" y="3044081"/>
            <a:ext cx="2237072" cy="1488670"/>
          </a:xfrm>
          <a:prstGeom prst="rect">
            <a:avLst/>
          </a:prstGeom>
        </p:spPr>
      </p:pic>
      <p:sp>
        <p:nvSpPr>
          <p:cNvPr id="33" name="TextBox 32"/>
          <p:cNvSpPr txBox="1"/>
          <p:nvPr/>
        </p:nvSpPr>
        <p:spPr>
          <a:xfrm>
            <a:off x="2411760" y="4571836"/>
            <a:ext cx="2272498"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Laziness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4" name="Picture 3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5776" y="4972968"/>
            <a:ext cx="1804061" cy="1503384"/>
          </a:xfrm>
          <a:prstGeom prst="rect">
            <a:avLst/>
          </a:prstGeom>
        </p:spPr>
      </p:pic>
      <p:sp>
        <p:nvSpPr>
          <p:cNvPr id="35" name="TextBox 34"/>
          <p:cNvSpPr txBox="1"/>
          <p:nvPr/>
        </p:nvSpPr>
        <p:spPr>
          <a:xfrm>
            <a:off x="2299502" y="6453336"/>
            <a:ext cx="2384756"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Disinterested in work</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r="11136"/>
          <a:stretch/>
        </p:blipFill>
        <p:spPr>
          <a:xfrm>
            <a:off x="4797192" y="1311640"/>
            <a:ext cx="1591576" cy="1343274"/>
          </a:xfrm>
          <a:prstGeom prst="rect">
            <a:avLst/>
          </a:prstGeom>
        </p:spPr>
      </p:pic>
      <p:sp>
        <p:nvSpPr>
          <p:cNvPr id="36" name="TextBox 35"/>
          <p:cNvSpPr txBox="1"/>
          <p:nvPr/>
        </p:nvSpPr>
        <p:spPr>
          <a:xfrm>
            <a:off x="4657233" y="2636912"/>
            <a:ext cx="1858984"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Arrogance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76056" y="3119506"/>
            <a:ext cx="1884326" cy="1413245"/>
          </a:xfrm>
          <a:prstGeom prst="rect">
            <a:avLst/>
          </a:prstGeom>
        </p:spPr>
      </p:pic>
      <p:pic>
        <p:nvPicPr>
          <p:cNvPr id="37" name="Picture 3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91659" y="3492387"/>
            <a:ext cx="1197149" cy="1494947"/>
          </a:xfrm>
          <a:prstGeom prst="rect">
            <a:avLst/>
          </a:prstGeom>
        </p:spPr>
      </p:pic>
      <p:sp>
        <p:nvSpPr>
          <p:cNvPr id="38" name="TextBox 37"/>
          <p:cNvSpPr txBox="1"/>
          <p:nvPr/>
        </p:nvSpPr>
        <p:spPr>
          <a:xfrm>
            <a:off x="6689509" y="5026113"/>
            <a:ext cx="2384756"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Putting people down / belittling them</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9" name="Picture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48264" y="1383235"/>
            <a:ext cx="1883941" cy="1253677"/>
          </a:xfrm>
          <a:prstGeom prst="rect">
            <a:avLst/>
          </a:prstGeom>
        </p:spPr>
      </p:pic>
      <p:sp>
        <p:nvSpPr>
          <p:cNvPr id="40" name="TextBox 39"/>
          <p:cNvSpPr txBox="1"/>
          <p:nvPr/>
        </p:nvSpPr>
        <p:spPr>
          <a:xfrm>
            <a:off x="6610359" y="2636912"/>
            <a:ext cx="2384756"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Being insensitive to the needs of others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7948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fltVal val="0"/>
                                          </p:val>
                                        </p:tav>
                                        <p:tav tm="100000">
                                          <p:val>
                                            <p:strVal val="#ppt_w"/>
                                          </p:val>
                                        </p:tav>
                                      </p:tavLst>
                                    </p:anim>
                                    <p:anim calcmode="lin" valueType="num">
                                      <p:cBhvr>
                                        <p:cTn id="25" dur="500" fill="hold"/>
                                        <p:tgtEl>
                                          <p:spTgt spid="32"/>
                                        </p:tgtEl>
                                        <p:attrNameLst>
                                          <p:attrName>ppt_h</p:attrName>
                                        </p:attrNameLst>
                                      </p:cBhvr>
                                      <p:tavLst>
                                        <p:tav tm="0">
                                          <p:val>
                                            <p:fltVal val="0"/>
                                          </p:val>
                                        </p:tav>
                                        <p:tav tm="100000">
                                          <p:val>
                                            <p:strVal val="#ppt_h"/>
                                          </p:val>
                                        </p:tav>
                                      </p:tavLst>
                                    </p:anim>
                                    <p:animEffect transition="in" filter="fade">
                                      <p:cBhvr>
                                        <p:cTn id="26" dur="500"/>
                                        <p:tgtEl>
                                          <p:spTgt spid="3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Effect transition="in" filter="fade">
                                      <p:cBhvr>
                                        <p:cTn id="38" dur="5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fltVal val="0"/>
                                          </p:val>
                                        </p:tav>
                                        <p:tav tm="100000">
                                          <p:val>
                                            <p:strVal val="#ppt_h"/>
                                          </p:val>
                                        </p:tav>
                                      </p:tavLst>
                                    </p:anim>
                                    <p:animEffect transition="in" filter="fade">
                                      <p:cBhvr>
                                        <p:cTn id="57" dur="500"/>
                                        <p:tgtEl>
                                          <p:spTgt spid="30"/>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p:cTn id="72" dur="500" fill="hold"/>
                                        <p:tgtEl>
                                          <p:spTgt spid="35"/>
                                        </p:tgtEl>
                                        <p:attrNameLst>
                                          <p:attrName>ppt_w</p:attrName>
                                        </p:attrNameLst>
                                      </p:cBhvr>
                                      <p:tavLst>
                                        <p:tav tm="0">
                                          <p:val>
                                            <p:fltVal val="0"/>
                                          </p:val>
                                        </p:tav>
                                        <p:tav tm="100000">
                                          <p:val>
                                            <p:strVal val="#ppt_w"/>
                                          </p:val>
                                        </p:tav>
                                      </p:tavLst>
                                    </p:anim>
                                    <p:anim calcmode="lin" valueType="num">
                                      <p:cBhvr>
                                        <p:cTn id="73" dur="500" fill="hold"/>
                                        <p:tgtEl>
                                          <p:spTgt spid="35"/>
                                        </p:tgtEl>
                                        <p:attrNameLst>
                                          <p:attrName>ppt_h</p:attrName>
                                        </p:attrNameLst>
                                      </p:cBhvr>
                                      <p:tavLst>
                                        <p:tav tm="0">
                                          <p:val>
                                            <p:fltVal val="0"/>
                                          </p:val>
                                        </p:tav>
                                        <p:tav tm="100000">
                                          <p:val>
                                            <p:strVal val="#ppt_h"/>
                                          </p:val>
                                        </p:tav>
                                      </p:tavLst>
                                    </p:anim>
                                    <p:animEffect transition="in" filter="fade">
                                      <p:cBhvr>
                                        <p:cTn id="74" dur="500"/>
                                        <p:tgtEl>
                                          <p:spTgt spid="35"/>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Effect transition="in" filter="fade">
                                      <p:cBhvr>
                                        <p:cTn id="81" dur="500"/>
                                        <p:tgtEl>
                                          <p:spTgt spid="1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par>
                                <p:cTn id="94" presetID="53" presetClass="entr" presetSubtype="16" fill="hold" nodeType="with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p:cTn id="96" dur="500" fill="hold"/>
                                        <p:tgtEl>
                                          <p:spTgt spid="14"/>
                                        </p:tgtEl>
                                        <p:attrNameLst>
                                          <p:attrName>ppt_w</p:attrName>
                                        </p:attrNameLst>
                                      </p:cBhvr>
                                      <p:tavLst>
                                        <p:tav tm="0">
                                          <p:val>
                                            <p:fltVal val="0"/>
                                          </p:val>
                                        </p:tav>
                                        <p:tav tm="100000">
                                          <p:val>
                                            <p:strVal val="#ppt_w"/>
                                          </p:val>
                                        </p:tav>
                                      </p:tavLst>
                                    </p:anim>
                                    <p:anim calcmode="lin" valueType="num">
                                      <p:cBhvr>
                                        <p:cTn id="97" dur="500" fill="hold"/>
                                        <p:tgtEl>
                                          <p:spTgt spid="14"/>
                                        </p:tgtEl>
                                        <p:attrNameLst>
                                          <p:attrName>ppt_h</p:attrName>
                                        </p:attrNameLst>
                                      </p:cBhvr>
                                      <p:tavLst>
                                        <p:tav tm="0">
                                          <p:val>
                                            <p:fltVal val="0"/>
                                          </p:val>
                                        </p:tav>
                                        <p:tav tm="100000">
                                          <p:val>
                                            <p:strVal val="#ppt_h"/>
                                          </p:val>
                                        </p:tav>
                                      </p:tavLst>
                                    </p:anim>
                                    <p:animEffect transition="in" filter="fade">
                                      <p:cBhvr>
                                        <p:cTn id="98" dur="500"/>
                                        <p:tgtEl>
                                          <p:spTgt spid="14"/>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500" fill="hold"/>
                                        <p:tgtEl>
                                          <p:spTgt spid="39"/>
                                        </p:tgtEl>
                                        <p:attrNameLst>
                                          <p:attrName>ppt_w</p:attrName>
                                        </p:attrNameLst>
                                      </p:cBhvr>
                                      <p:tavLst>
                                        <p:tav tm="0">
                                          <p:val>
                                            <p:fltVal val="0"/>
                                          </p:val>
                                        </p:tav>
                                        <p:tav tm="100000">
                                          <p:val>
                                            <p:strVal val="#ppt_w"/>
                                          </p:val>
                                        </p:tav>
                                      </p:tavLst>
                                    </p:anim>
                                    <p:anim calcmode="lin" valueType="num">
                                      <p:cBhvr>
                                        <p:cTn id="104" dur="500" fill="hold"/>
                                        <p:tgtEl>
                                          <p:spTgt spid="39"/>
                                        </p:tgtEl>
                                        <p:attrNameLst>
                                          <p:attrName>ppt_h</p:attrName>
                                        </p:attrNameLst>
                                      </p:cBhvr>
                                      <p:tavLst>
                                        <p:tav tm="0">
                                          <p:val>
                                            <p:fltVal val="0"/>
                                          </p:val>
                                        </p:tav>
                                        <p:tav tm="100000">
                                          <p:val>
                                            <p:strVal val="#ppt_h"/>
                                          </p:val>
                                        </p:tav>
                                      </p:tavLst>
                                    </p:anim>
                                    <p:animEffect transition="in" filter="fade">
                                      <p:cBhvr>
                                        <p:cTn id="105" dur="500"/>
                                        <p:tgtEl>
                                          <p:spTgt spid="3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p:cTn id="108" dur="500" fill="hold"/>
                                        <p:tgtEl>
                                          <p:spTgt spid="40"/>
                                        </p:tgtEl>
                                        <p:attrNameLst>
                                          <p:attrName>ppt_w</p:attrName>
                                        </p:attrNameLst>
                                      </p:cBhvr>
                                      <p:tavLst>
                                        <p:tav tm="0">
                                          <p:val>
                                            <p:fltVal val="0"/>
                                          </p:val>
                                        </p:tav>
                                        <p:tav tm="100000">
                                          <p:val>
                                            <p:strVal val="#ppt_w"/>
                                          </p:val>
                                        </p:tav>
                                      </p:tavLst>
                                    </p:anim>
                                    <p:anim calcmode="lin" valueType="num">
                                      <p:cBhvr>
                                        <p:cTn id="109" dur="500" fill="hold"/>
                                        <p:tgtEl>
                                          <p:spTgt spid="40"/>
                                        </p:tgtEl>
                                        <p:attrNameLst>
                                          <p:attrName>ppt_h</p:attrName>
                                        </p:attrNameLst>
                                      </p:cBhvr>
                                      <p:tavLst>
                                        <p:tav tm="0">
                                          <p:val>
                                            <p:fltVal val="0"/>
                                          </p:val>
                                        </p:tav>
                                        <p:tav tm="100000">
                                          <p:val>
                                            <p:strVal val="#ppt_h"/>
                                          </p:val>
                                        </p:tav>
                                      </p:tavLst>
                                    </p:anim>
                                    <p:animEffect transition="in" filter="fade">
                                      <p:cBhvr>
                                        <p:cTn id="110" dur="500"/>
                                        <p:tgtEl>
                                          <p:spTgt spid="40"/>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nodeType="clickEffect">
                                  <p:stCondLst>
                                    <p:cond delay="0"/>
                                  </p:stCondLst>
                                  <p:childTnLst>
                                    <p:set>
                                      <p:cBhvr>
                                        <p:cTn id="114" dur="1" fill="hold">
                                          <p:stCondLst>
                                            <p:cond delay="0"/>
                                          </p:stCondLst>
                                        </p:cTn>
                                        <p:tgtEl>
                                          <p:spTgt spid="37"/>
                                        </p:tgtEl>
                                        <p:attrNameLst>
                                          <p:attrName>style.visibility</p:attrName>
                                        </p:attrNameLst>
                                      </p:cBhvr>
                                      <p:to>
                                        <p:strVal val="visible"/>
                                      </p:to>
                                    </p:set>
                                    <p:anim calcmode="lin" valueType="num">
                                      <p:cBhvr>
                                        <p:cTn id="115" dur="500" fill="hold"/>
                                        <p:tgtEl>
                                          <p:spTgt spid="37"/>
                                        </p:tgtEl>
                                        <p:attrNameLst>
                                          <p:attrName>ppt_w</p:attrName>
                                        </p:attrNameLst>
                                      </p:cBhvr>
                                      <p:tavLst>
                                        <p:tav tm="0">
                                          <p:val>
                                            <p:fltVal val="0"/>
                                          </p:val>
                                        </p:tav>
                                        <p:tav tm="100000">
                                          <p:val>
                                            <p:strVal val="#ppt_w"/>
                                          </p:val>
                                        </p:tav>
                                      </p:tavLst>
                                    </p:anim>
                                    <p:anim calcmode="lin" valueType="num">
                                      <p:cBhvr>
                                        <p:cTn id="116" dur="500" fill="hold"/>
                                        <p:tgtEl>
                                          <p:spTgt spid="37"/>
                                        </p:tgtEl>
                                        <p:attrNameLst>
                                          <p:attrName>ppt_h</p:attrName>
                                        </p:attrNameLst>
                                      </p:cBhvr>
                                      <p:tavLst>
                                        <p:tav tm="0">
                                          <p:val>
                                            <p:fltVal val="0"/>
                                          </p:val>
                                        </p:tav>
                                        <p:tav tm="100000">
                                          <p:val>
                                            <p:strVal val="#ppt_h"/>
                                          </p:val>
                                        </p:tav>
                                      </p:tavLst>
                                    </p:anim>
                                    <p:animEffect transition="in" filter="fade">
                                      <p:cBhvr>
                                        <p:cTn id="117" dur="500"/>
                                        <p:tgtEl>
                                          <p:spTgt spid="37"/>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38"/>
                                        </p:tgtEl>
                                        <p:attrNameLst>
                                          <p:attrName>style.visibility</p:attrName>
                                        </p:attrNameLst>
                                      </p:cBhvr>
                                      <p:to>
                                        <p:strVal val="visible"/>
                                      </p:to>
                                    </p:set>
                                    <p:anim calcmode="lin" valueType="num">
                                      <p:cBhvr>
                                        <p:cTn id="120" dur="500" fill="hold"/>
                                        <p:tgtEl>
                                          <p:spTgt spid="38"/>
                                        </p:tgtEl>
                                        <p:attrNameLst>
                                          <p:attrName>ppt_w</p:attrName>
                                        </p:attrNameLst>
                                      </p:cBhvr>
                                      <p:tavLst>
                                        <p:tav tm="0">
                                          <p:val>
                                            <p:fltVal val="0"/>
                                          </p:val>
                                        </p:tav>
                                        <p:tav tm="100000">
                                          <p:val>
                                            <p:strVal val="#ppt_w"/>
                                          </p:val>
                                        </p:tav>
                                      </p:tavLst>
                                    </p:anim>
                                    <p:anim calcmode="lin" valueType="num">
                                      <p:cBhvr>
                                        <p:cTn id="121" dur="500" fill="hold"/>
                                        <p:tgtEl>
                                          <p:spTgt spid="38"/>
                                        </p:tgtEl>
                                        <p:attrNameLst>
                                          <p:attrName>ppt_h</p:attrName>
                                        </p:attrNameLst>
                                      </p:cBhvr>
                                      <p:tavLst>
                                        <p:tav tm="0">
                                          <p:val>
                                            <p:fltVal val="0"/>
                                          </p:val>
                                        </p:tav>
                                        <p:tav tm="100000">
                                          <p:val>
                                            <p:strVal val="#ppt_h"/>
                                          </p:val>
                                        </p:tav>
                                      </p:tavLst>
                                    </p:anim>
                                    <p:animEffect transition="in" filter="fade">
                                      <p:cBhvr>
                                        <p:cTn id="1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9" grpId="0"/>
      <p:bldP spid="31" grpId="0"/>
      <p:bldP spid="32" grpId="0"/>
      <p:bldP spid="33" grpId="0"/>
      <p:bldP spid="35" grpId="0"/>
      <p:bldP spid="36" grpId="0"/>
      <p:bldP spid="38"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a:t>
            </a:r>
            <a:r>
              <a:rPr lang="en-GB" altLang="en-US" sz="2400" b="1" dirty="0" smtClean="0">
                <a:solidFill>
                  <a:schemeClr val="bg1"/>
                </a:solidFill>
                <a:latin typeface="Arial Unicode MS" pitchFamily="34" charset="-128"/>
                <a:ea typeface="Arial Unicode MS" pitchFamily="34" charset="-128"/>
                <a:cs typeface="Arial Unicode MS" pitchFamily="34" charset="-128"/>
              </a:rPr>
              <a:t>we found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6410"/>
          <a:stretch/>
        </p:blipFill>
        <p:spPr>
          <a:xfrm>
            <a:off x="252413" y="1304057"/>
            <a:ext cx="2016224" cy="105319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816" y="1292298"/>
            <a:ext cx="1800200" cy="119795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119" y="4661745"/>
            <a:ext cx="2376264" cy="157556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6643" y="2718212"/>
            <a:ext cx="2178546" cy="1444471"/>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7520" y="4906124"/>
            <a:ext cx="2248536" cy="125918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8419" y="2348880"/>
            <a:ext cx="1947757" cy="1296144"/>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1751" y="5602864"/>
            <a:ext cx="2201713" cy="1232960"/>
          </a:xfrm>
          <a:prstGeom prst="rect">
            <a:avLst/>
          </a:prstGeom>
        </p:spPr>
      </p:pic>
      <p:sp>
        <p:nvSpPr>
          <p:cNvPr id="10" name="TextBox 9"/>
          <p:cNvSpPr txBox="1"/>
          <p:nvPr/>
        </p:nvSpPr>
        <p:spPr>
          <a:xfrm>
            <a:off x="107503" y="908720"/>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and attributes we wanted to see in our staff </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TextBox 10"/>
          <p:cNvSpPr txBox="1"/>
          <p:nvPr/>
        </p:nvSpPr>
        <p:spPr>
          <a:xfrm>
            <a:off x="13051" y="2348880"/>
            <a:ext cx="2830757"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Reliable and dependable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1520" y="2760912"/>
            <a:ext cx="2106978" cy="1402098"/>
          </a:xfrm>
          <a:prstGeom prst="rect">
            <a:avLst/>
          </a:prstGeom>
        </p:spPr>
      </p:pic>
      <p:sp>
        <p:nvSpPr>
          <p:cNvPr id="13" name="TextBox 12"/>
          <p:cNvSpPr txBox="1"/>
          <p:nvPr/>
        </p:nvSpPr>
        <p:spPr>
          <a:xfrm>
            <a:off x="13051" y="4211796"/>
            <a:ext cx="2614733"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Honest and trustworthy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4" name="TextBox 13"/>
          <p:cNvSpPr txBox="1"/>
          <p:nvPr/>
        </p:nvSpPr>
        <p:spPr>
          <a:xfrm>
            <a:off x="35496" y="6309320"/>
            <a:ext cx="2614733"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Conscientious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 name="TextBox 14"/>
          <p:cNvSpPr txBox="1"/>
          <p:nvPr/>
        </p:nvSpPr>
        <p:spPr>
          <a:xfrm>
            <a:off x="4804049" y="1304057"/>
            <a:ext cx="3080319" cy="923330"/>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respect people’s privacy and the confidentiality of their information</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2827520" y="4221088"/>
            <a:ext cx="2104520"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communicate effectively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7" name="TextBox 16"/>
          <p:cNvSpPr txBox="1"/>
          <p:nvPr/>
        </p:nvSpPr>
        <p:spPr>
          <a:xfrm>
            <a:off x="2555776" y="6165304"/>
            <a:ext cx="2614733" cy="646331"/>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show common sense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TextBox 17"/>
          <p:cNvSpPr txBox="1"/>
          <p:nvPr/>
        </p:nvSpPr>
        <p:spPr>
          <a:xfrm>
            <a:off x="6697439" y="2204864"/>
            <a:ext cx="2195736"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practice safely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91536" y="2636912"/>
            <a:ext cx="1644960" cy="1538605"/>
          </a:xfrm>
          <a:prstGeom prst="rect">
            <a:avLst/>
          </a:prstGeom>
        </p:spPr>
      </p:pic>
      <p:sp>
        <p:nvSpPr>
          <p:cNvPr id="20" name="TextBox 19"/>
          <p:cNvSpPr txBox="1"/>
          <p:nvPr/>
        </p:nvSpPr>
        <p:spPr>
          <a:xfrm>
            <a:off x="5148064" y="3779748"/>
            <a:ext cx="2232248" cy="369332"/>
          </a:xfrm>
          <a:prstGeom prst="rect">
            <a:avLst/>
          </a:prstGeom>
          <a:noFill/>
        </p:spPr>
        <p:txBody>
          <a:bodyPr wrap="square" rtlCol="0">
            <a:spAutoFit/>
          </a:bodyPr>
          <a:lstStyle/>
          <a:p>
            <a:pPr algn="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act responsibly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1" name="Picture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20072" y="4287323"/>
            <a:ext cx="2067680" cy="1157901"/>
          </a:xfrm>
          <a:prstGeom prst="rect">
            <a:avLst/>
          </a:prstGeom>
        </p:spPr>
      </p:pic>
      <p:sp>
        <p:nvSpPr>
          <p:cNvPr id="22" name="TextBox 21"/>
          <p:cNvSpPr txBox="1"/>
          <p:nvPr/>
        </p:nvSpPr>
        <p:spPr>
          <a:xfrm>
            <a:off x="7046126" y="4221088"/>
            <a:ext cx="2195736"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promote quality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3" name="TextBox 22"/>
          <p:cNvSpPr txBox="1"/>
          <p:nvPr/>
        </p:nvSpPr>
        <p:spPr>
          <a:xfrm>
            <a:off x="4932040" y="5949280"/>
            <a:ext cx="2195736" cy="923330"/>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To take responsibility for their learning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903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500" fill="hold"/>
                                        <p:tgtEl>
                                          <p:spTgt spid="5"/>
                                        </p:tgtEl>
                                        <p:attrNameLst>
                                          <p:attrName>ppt_w</p:attrName>
                                        </p:attrNameLst>
                                      </p:cBhvr>
                                      <p:tavLst>
                                        <p:tav tm="0">
                                          <p:val>
                                            <p:fltVal val="0"/>
                                          </p:val>
                                        </p:tav>
                                        <p:tav tm="100000">
                                          <p:val>
                                            <p:strVal val="#ppt_w"/>
                                          </p:val>
                                        </p:tav>
                                      </p:tavLst>
                                    </p:anim>
                                    <p:anim calcmode="lin" valueType="num">
                                      <p:cBhvr>
                                        <p:cTn id="80" dur="500" fill="hold"/>
                                        <p:tgtEl>
                                          <p:spTgt spid="5"/>
                                        </p:tgtEl>
                                        <p:attrNameLst>
                                          <p:attrName>ppt_h</p:attrName>
                                        </p:attrNameLst>
                                      </p:cBhvr>
                                      <p:tavLst>
                                        <p:tav tm="0">
                                          <p:val>
                                            <p:fltVal val="0"/>
                                          </p:val>
                                        </p:tav>
                                        <p:tav tm="100000">
                                          <p:val>
                                            <p:strVal val="#ppt_h"/>
                                          </p:val>
                                        </p:tav>
                                      </p:tavLst>
                                    </p:anim>
                                    <p:animEffect transition="in" filter="fade">
                                      <p:cBhvr>
                                        <p:cTn id="81" dur="500"/>
                                        <p:tgtEl>
                                          <p:spTgt spid="5"/>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Effect transition="in" filter="fade">
                                      <p:cBhvr>
                                        <p:cTn id="86" dur="500"/>
                                        <p:tgtEl>
                                          <p:spTgt spid="14"/>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7"/>
                                        </p:tgtEl>
                                        <p:attrNameLst>
                                          <p:attrName>style.visibility</p:attrName>
                                        </p:attrNameLst>
                                      </p:cBhvr>
                                      <p:to>
                                        <p:strVal val="visible"/>
                                      </p:to>
                                    </p:set>
                                    <p:anim calcmode="lin" valueType="num">
                                      <p:cBhvr>
                                        <p:cTn id="91" dur="500" fill="hold"/>
                                        <p:tgtEl>
                                          <p:spTgt spid="7"/>
                                        </p:tgtEl>
                                        <p:attrNameLst>
                                          <p:attrName>ppt_w</p:attrName>
                                        </p:attrNameLst>
                                      </p:cBhvr>
                                      <p:tavLst>
                                        <p:tav tm="0">
                                          <p:val>
                                            <p:fltVal val="0"/>
                                          </p:val>
                                        </p:tav>
                                        <p:tav tm="100000">
                                          <p:val>
                                            <p:strVal val="#ppt_w"/>
                                          </p:val>
                                        </p:tav>
                                      </p:tavLst>
                                    </p:anim>
                                    <p:anim calcmode="lin" valueType="num">
                                      <p:cBhvr>
                                        <p:cTn id="92" dur="500" fill="hold"/>
                                        <p:tgtEl>
                                          <p:spTgt spid="7"/>
                                        </p:tgtEl>
                                        <p:attrNameLst>
                                          <p:attrName>ppt_h</p:attrName>
                                        </p:attrNameLst>
                                      </p:cBhvr>
                                      <p:tavLst>
                                        <p:tav tm="0">
                                          <p:val>
                                            <p:fltVal val="0"/>
                                          </p:val>
                                        </p:tav>
                                        <p:tav tm="100000">
                                          <p:val>
                                            <p:strVal val="#ppt_h"/>
                                          </p:val>
                                        </p:tav>
                                      </p:tavLst>
                                    </p:anim>
                                    <p:animEffect transition="in" filter="fade">
                                      <p:cBhvr>
                                        <p:cTn id="93" dur="500"/>
                                        <p:tgtEl>
                                          <p:spTgt spid="7"/>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animEffect transition="in" filter="fade">
                                      <p:cBhvr>
                                        <p:cTn id="98" dur="500"/>
                                        <p:tgtEl>
                                          <p:spTgt spid="17"/>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500" fill="hold"/>
                                        <p:tgtEl>
                                          <p:spTgt spid="21"/>
                                        </p:tgtEl>
                                        <p:attrNameLst>
                                          <p:attrName>ppt_w</p:attrName>
                                        </p:attrNameLst>
                                      </p:cBhvr>
                                      <p:tavLst>
                                        <p:tav tm="0">
                                          <p:val>
                                            <p:fltVal val="0"/>
                                          </p:val>
                                        </p:tav>
                                        <p:tav tm="100000">
                                          <p:val>
                                            <p:strVal val="#ppt_w"/>
                                          </p:val>
                                        </p:tav>
                                      </p:tavLst>
                                    </p:anim>
                                    <p:anim calcmode="lin" valueType="num">
                                      <p:cBhvr>
                                        <p:cTn id="104" dur="500" fill="hold"/>
                                        <p:tgtEl>
                                          <p:spTgt spid="21"/>
                                        </p:tgtEl>
                                        <p:attrNameLst>
                                          <p:attrName>ppt_h</p:attrName>
                                        </p:attrNameLst>
                                      </p:cBhvr>
                                      <p:tavLst>
                                        <p:tav tm="0">
                                          <p:val>
                                            <p:fltVal val="0"/>
                                          </p:val>
                                        </p:tav>
                                        <p:tav tm="100000">
                                          <p:val>
                                            <p:strVal val="#ppt_h"/>
                                          </p:val>
                                        </p:tav>
                                      </p:tavLst>
                                    </p:anim>
                                    <p:animEffect transition="in" filter="fade">
                                      <p:cBhvr>
                                        <p:cTn id="105" dur="500"/>
                                        <p:tgtEl>
                                          <p:spTgt spid="2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500" fill="hold"/>
                                        <p:tgtEl>
                                          <p:spTgt spid="22"/>
                                        </p:tgtEl>
                                        <p:attrNameLst>
                                          <p:attrName>ppt_w</p:attrName>
                                        </p:attrNameLst>
                                      </p:cBhvr>
                                      <p:tavLst>
                                        <p:tav tm="0">
                                          <p:val>
                                            <p:fltVal val="0"/>
                                          </p:val>
                                        </p:tav>
                                        <p:tav tm="100000">
                                          <p:val>
                                            <p:strVal val="#ppt_w"/>
                                          </p:val>
                                        </p:tav>
                                      </p:tavLst>
                                    </p:anim>
                                    <p:anim calcmode="lin" valueType="num">
                                      <p:cBhvr>
                                        <p:cTn id="109" dur="500" fill="hold"/>
                                        <p:tgtEl>
                                          <p:spTgt spid="22"/>
                                        </p:tgtEl>
                                        <p:attrNameLst>
                                          <p:attrName>ppt_h</p:attrName>
                                        </p:attrNameLst>
                                      </p:cBhvr>
                                      <p:tavLst>
                                        <p:tav tm="0">
                                          <p:val>
                                            <p:fltVal val="0"/>
                                          </p:val>
                                        </p:tav>
                                        <p:tav tm="100000">
                                          <p:val>
                                            <p:strVal val="#ppt_h"/>
                                          </p:val>
                                        </p:tav>
                                      </p:tavLst>
                                    </p:anim>
                                    <p:animEffect transition="in" filter="fade">
                                      <p:cBhvr>
                                        <p:cTn id="110" dur="500"/>
                                        <p:tgtEl>
                                          <p:spTgt spid="22"/>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nodeType="clickEffect">
                                  <p:stCondLst>
                                    <p:cond delay="0"/>
                                  </p:stCondLst>
                                  <p:childTnLst>
                                    <p:set>
                                      <p:cBhvr>
                                        <p:cTn id="114" dur="1" fill="hold">
                                          <p:stCondLst>
                                            <p:cond delay="0"/>
                                          </p:stCondLst>
                                        </p:cTn>
                                        <p:tgtEl>
                                          <p:spTgt spid="9"/>
                                        </p:tgtEl>
                                        <p:attrNameLst>
                                          <p:attrName>style.visibility</p:attrName>
                                        </p:attrNameLst>
                                      </p:cBhvr>
                                      <p:to>
                                        <p:strVal val="visible"/>
                                      </p:to>
                                    </p:set>
                                    <p:anim calcmode="lin" valueType="num">
                                      <p:cBhvr>
                                        <p:cTn id="115" dur="500" fill="hold"/>
                                        <p:tgtEl>
                                          <p:spTgt spid="9"/>
                                        </p:tgtEl>
                                        <p:attrNameLst>
                                          <p:attrName>ppt_w</p:attrName>
                                        </p:attrNameLst>
                                      </p:cBhvr>
                                      <p:tavLst>
                                        <p:tav tm="0">
                                          <p:val>
                                            <p:fltVal val="0"/>
                                          </p:val>
                                        </p:tav>
                                        <p:tav tm="100000">
                                          <p:val>
                                            <p:strVal val="#ppt_w"/>
                                          </p:val>
                                        </p:tav>
                                      </p:tavLst>
                                    </p:anim>
                                    <p:anim calcmode="lin" valueType="num">
                                      <p:cBhvr>
                                        <p:cTn id="116" dur="500" fill="hold"/>
                                        <p:tgtEl>
                                          <p:spTgt spid="9"/>
                                        </p:tgtEl>
                                        <p:attrNameLst>
                                          <p:attrName>ppt_h</p:attrName>
                                        </p:attrNameLst>
                                      </p:cBhvr>
                                      <p:tavLst>
                                        <p:tav tm="0">
                                          <p:val>
                                            <p:fltVal val="0"/>
                                          </p:val>
                                        </p:tav>
                                        <p:tav tm="100000">
                                          <p:val>
                                            <p:strVal val="#ppt_h"/>
                                          </p:val>
                                        </p:tav>
                                      </p:tavLst>
                                    </p:anim>
                                    <p:animEffect transition="in" filter="fade">
                                      <p:cBhvr>
                                        <p:cTn id="117" dur="500"/>
                                        <p:tgtEl>
                                          <p:spTgt spid="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23"/>
                                        </p:tgtEl>
                                        <p:attrNameLst>
                                          <p:attrName>style.visibility</p:attrName>
                                        </p:attrNameLst>
                                      </p:cBhvr>
                                      <p:to>
                                        <p:strVal val="visible"/>
                                      </p:to>
                                    </p:set>
                                    <p:anim calcmode="lin" valueType="num">
                                      <p:cBhvr>
                                        <p:cTn id="120" dur="500" fill="hold"/>
                                        <p:tgtEl>
                                          <p:spTgt spid="23"/>
                                        </p:tgtEl>
                                        <p:attrNameLst>
                                          <p:attrName>ppt_w</p:attrName>
                                        </p:attrNameLst>
                                      </p:cBhvr>
                                      <p:tavLst>
                                        <p:tav tm="0">
                                          <p:val>
                                            <p:fltVal val="0"/>
                                          </p:val>
                                        </p:tav>
                                        <p:tav tm="100000">
                                          <p:val>
                                            <p:strVal val="#ppt_w"/>
                                          </p:val>
                                        </p:tav>
                                      </p:tavLst>
                                    </p:anim>
                                    <p:anim calcmode="lin" valueType="num">
                                      <p:cBhvr>
                                        <p:cTn id="121" dur="500" fill="hold"/>
                                        <p:tgtEl>
                                          <p:spTgt spid="23"/>
                                        </p:tgtEl>
                                        <p:attrNameLst>
                                          <p:attrName>ppt_h</p:attrName>
                                        </p:attrNameLst>
                                      </p:cBhvr>
                                      <p:tavLst>
                                        <p:tav tm="0">
                                          <p:val>
                                            <p:fltVal val="0"/>
                                          </p:val>
                                        </p:tav>
                                        <p:tav tm="100000">
                                          <p:val>
                                            <p:strVal val="#ppt_h"/>
                                          </p:val>
                                        </p:tav>
                                      </p:tavLst>
                                    </p:anim>
                                    <p:animEffect transition="in" filter="fade">
                                      <p:cBhvr>
                                        <p:cTn id="1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P spid="16" grpId="0"/>
      <p:bldP spid="17" grpId="0"/>
      <p:bldP spid="18" grpId="0"/>
      <p:bldP spid="20"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a:solidFill>
                  <a:schemeClr val="bg1"/>
                </a:solidFill>
                <a:latin typeface="Arial Unicode MS" pitchFamily="34" charset="-128"/>
                <a:ea typeface="Arial Unicode MS" pitchFamily="34" charset="-128"/>
                <a:cs typeface="Arial Unicode MS" pitchFamily="34" charset="-128"/>
              </a:rPr>
              <a:t>What  </a:t>
            </a:r>
            <a:r>
              <a:rPr lang="en-GB" altLang="en-US" sz="2400" b="1" dirty="0" smtClean="0">
                <a:solidFill>
                  <a:schemeClr val="bg1"/>
                </a:solidFill>
                <a:latin typeface="Arial Unicode MS" pitchFamily="34" charset="-128"/>
                <a:ea typeface="Arial Unicode MS" pitchFamily="34" charset="-128"/>
                <a:cs typeface="Arial Unicode MS" pitchFamily="34" charset="-128"/>
              </a:rPr>
              <a:t>we found</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10" name="TextBox 9"/>
          <p:cNvSpPr txBox="1"/>
          <p:nvPr/>
        </p:nvSpPr>
        <p:spPr>
          <a:xfrm>
            <a:off x="107503" y="908720"/>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The behaviours and attributes we  didn’t want to see in our staff </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1" name="TextBox 10"/>
          <p:cNvSpPr txBox="1"/>
          <p:nvPr/>
        </p:nvSpPr>
        <p:spPr>
          <a:xfrm>
            <a:off x="105561" y="2636912"/>
            <a:ext cx="2830757"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Disrespectful or discriminatory behaviour</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 name="TextBox 14"/>
          <p:cNvSpPr txBox="1"/>
          <p:nvPr/>
        </p:nvSpPr>
        <p:spPr>
          <a:xfrm>
            <a:off x="2001719" y="6236597"/>
            <a:ext cx="1540159"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Dishonesty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13" y="1301390"/>
            <a:ext cx="2015331" cy="1370722"/>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382" y="3367261"/>
            <a:ext cx="2278386" cy="1069851"/>
          </a:xfrm>
          <a:prstGeom prst="rect">
            <a:avLst/>
          </a:prstGeom>
        </p:spPr>
      </p:pic>
      <p:sp>
        <p:nvSpPr>
          <p:cNvPr id="26" name="TextBox 25"/>
          <p:cNvSpPr txBox="1"/>
          <p:nvPr/>
        </p:nvSpPr>
        <p:spPr>
          <a:xfrm>
            <a:off x="107504" y="4365104"/>
            <a:ext cx="2664295"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Blaming others and not taking responsibility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7" name="Picture 26"/>
          <p:cNvPicPr>
            <a:picLocks noChangeAspect="1"/>
          </p:cNvPicPr>
          <p:nvPr/>
        </p:nvPicPr>
        <p:blipFill rotWithShape="1">
          <a:blip r:embed="rId4">
            <a:extLst>
              <a:ext uri="{28A0092B-C50C-407E-A947-70E740481C1C}">
                <a14:useLocalDpi xmlns:a14="http://schemas.microsoft.com/office/drawing/2010/main" val="0"/>
              </a:ext>
            </a:extLst>
          </a:blip>
          <a:srcRect l="14486" r="18343"/>
          <a:stretch/>
        </p:blipFill>
        <p:spPr>
          <a:xfrm>
            <a:off x="251520" y="5157192"/>
            <a:ext cx="1723776" cy="1441901"/>
          </a:xfrm>
          <a:prstGeom prst="rect">
            <a:avLst/>
          </a:prstGeom>
        </p:spPr>
      </p:pic>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9832" y="1349409"/>
            <a:ext cx="2316950" cy="1610668"/>
          </a:xfrm>
          <a:prstGeom prst="rect">
            <a:avLst/>
          </a:prstGeom>
        </p:spPr>
      </p:pic>
      <p:sp>
        <p:nvSpPr>
          <p:cNvPr id="30" name="TextBox 29"/>
          <p:cNvSpPr txBox="1"/>
          <p:nvPr/>
        </p:nvSpPr>
        <p:spPr>
          <a:xfrm>
            <a:off x="2915817" y="2915652"/>
            <a:ext cx="2736304"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Not being a team player</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3848" y="3443632"/>
            <a:ext cx="1909883" cy="1641552"/>
          </a:xfrm>
          <a:prstGeom prst="rect">
            <a:avLst/>
          </a:prstGeom>
        </p:spPr>
      </p:pic>
      <p:sp>
        <p:nvSpPr>
          <p:cNvPr id="32" name="TextBox 31"/>
          <p:cNvSpPr txBox="1"/>
          <p:nvPr/>
        </p:nvSpPr>
        <p:spPr>
          <a:xfrm>
            <a:off x="2821363" y="5085184"/>
            <a:ext cx="2830757"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Refusing to cooperate / being wilfully obstructive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8936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ppt_w</p:attrName>
                                        </p:attrNameLst>
                                      </p:cBhvr>
                                      <p:tavLst>
                                        <p:tav tm="0">
                                          <p:val>
                                            <p:fltVal val="0"/>
                                          </p:val>
                                        </p:tav>
                                        <p:tav tm="100000">
                                          <p:val>
                                            <p:strVal val="#ppt_w"/>
                                          </p:val>
                                        </p:tav>
                                      </p:tavLst>
                                    </p:anim>
                                    <p:anim calcmode="lin" valueType="num">
                                      <p:cBhvr>
                                        <p:cTn id="49" dur="500" fill="hold"/>
                                        <p:tgtEl>
                                          <p:spTgt spid="32"/>
                                        </p:tgtEl>
                                        <p:attrNameLst>
                                          <p:attrName>ppt_h</p:attrName>
                                        </p:attrNameLst>
                                      </p:cBhvr>
                                      <p:tavLst>
                                        <p:tav tm="0">
                                          <p:val>
                                            <p:fltVal val="0"/>
                                          </p:val>
                                        </p:tav>
                                        <p:tav tm="100000">
                                          <p:val>
                                            <p:strVal val="#ppt_h"/>
                                          </p:val>
                                        </p:tav>
                                      </p:tavLst>
                                    </p:anim>
                                    <p:animEffect transition="in" filter="fade">
                                      <p:cBhvr>
                                        <p:cTn id="50" dur="50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par>
                                <p:cTn id="58" presetID="53" presetClass="entr" presetSubtype="16"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26" grpId="0"/>
      <p:bldP spid="30"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8" name="TextBox 7"/>
          <p:cNvSpPr txBox="1"/>
          <p:nvPr/>
        </p:nvSpPr>
        <p:spPr>
          <a:xfrm>
            <a:off x="252413" y="980728"/>
            <a:ext cx="8640762" cy="646331"/>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First of all we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developed a staff attributes framework which clearly lays out the attitudes and behaviours we expect and don’t want to be seeing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extBox 5"/>
          <p:cNvSpPr txBox="1"/>
          <p:nvPr/>
        </p:nvSpPr>
        <p:spPr>
          <a:xfrm>
            <a:off x="251520" y="1667093"/>
            <a:ext cx="8640762"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Within this we were explicit about the nature of the disciplinary offence that a person might be subject to if they exhibited any of the unwanted attitudes or behaviours.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TextBox 8"/>
          <p:cNvSpPr txBox="1"/>
          <p:nvPr/>
        </p:nvSpPr>
        <p:spPr>
          <a:xfrm>
            <a:off x="250825" y="2564904"/>
            <a:ext cx="410515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In relation to the people we support </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974116"/>
            <a:ext cx="822975" cy="1102956"/>
          </a:xfrm>
          <a:prstGeom prst="rect">
            <a:avLst/>
          </a:prstGeom>
        </p:spPr>
      </p:pic>
      <p:sp>
        <p:nvSpPr>
          <p:cNvPr id="11" name="TextBox 10"/>
          <p:cNvSpPr txBox="1"/>
          <p:nvPr/>
        </p:nvSpPr>
        <p:spPr>
          <a:xfrm>
            <a:off x="1115616" y="2978368"/>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Rudeness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52" y="4140358"/>
            <a:ext cx="1141579" cy="800810"/>
          </a:xfrm>
          <a:prstGeom prst="rect">
            <a:avLst/>
          </a:prstGeom>
        </p:spPr>
      </p:pic>
      <p:sp>
        <p:nvSpPr>
          <p:cNvPr id="13" name="TextBox 12"/>
          <p:cNvSpPr txBox="1"/>
          <p:nvPr/>
        </p:nvSpPr>
        <p:spPr>
          <a:xfrm>
            <a:off x="1475656" y="4077072"/>
            <a:ext cx="4032449"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Shouting or being angry /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aggressive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 name="TextBox 14"/>
          <p:cNvSpPr txBox="1"/>
          <p:nvPr/>
        </p:nvSpPr>
        <p:spPr>
          <a:xfrm>
            <a:off x="1547664" y="5028051"/>
            <a:ext cx="4032448"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Neglecting people - Not coming when they are needed</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2411760" y="2987660"/>
            <a:ext cx="2592288"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Serious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7" name="TextBox 16"/>
          <p:cNvSpPr txBox="1"/>
          <p:nvPr/>
        </p:nvSpPr>
        <p:spPr>
          <a:xfrm>
            <a:off x="5507410" y="4087289"/>
            <a:ext cx="3745111"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TextBox 17"/>
          <p:cNvSpPr txBox="1"/>
          <p:nvPr/>
        </p:nvSpPr>
        <p:spPr>
          <a:xfrm>
            <a:off x="5579418" y="5013176"/>
            <a:ext cx="3313758"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352" y="5033876"/>
            <a:ext cx="1120791" cy="745835"/>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5895374"/>
            <a:ext cx="610888" cy="918002"/>
          </a:xfrm>
          <a:prstGeom prst="rect">
            <a:avLst/>
          </a:prstGeom>
        </p:spPr>
      </p:pic>
      <p:sp>
        <p:nvSpPr>
          <p:cNvPr id="21" name="TextBox 20"/>
          <p:cNvSpPr txBox="1"/>
          <p:nvPr/>
        </p:nvSpPr>
        <p:spPr>
          <a:xfrm>
            <a:off x="1003358" y="5951021"/>
            <a:ext cx="4504052"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Ignoring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people and not listening to them</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2" name="TextBox 21"/>
          <p:cNvSpPr txBox="1"/>
          <p:nvPr/>
        </p:nvSpPr>
        <p:spPr>
          <a:xfrm>
            <a:off x="5364088" y="5939988"/>
            <a:ext cx="3313758"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749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Effect transition="in" filter="fade">
                                      <p:cBhvr>
                                        <p:cTn id="62" dur="500"/>
                                        <p:tgtEl>
                                          <p:spTgt spid="18"/>
                                        </p:tgtEl>
                                      </p:cBhvr>
                                    </p:animEffect>
                                  </p:childTnLst>
                                </p:cTn>
                              </p:par>
                              <p:par>
                                <p:cTn id="63" presetID="53" presetClass="entr" presetSubtype="16"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500" fill="hold"/>
                                        <p:tgtEl>
                                          <p:spTgt spid="19"/>
                                        </p:tgtEl>
                                        <p:attrNameLst>
                                          <p:attrName>ppt_w</p:attrName>
                                        </p:attrNameLst>
                                      </p:cBhvr>
                                      <p:tavLst>
                                        <p:tav tm="0">
                                          <p:val>
                                            <p:fltVal val="0"/>
                                          </p:val>
                                        </p:tav>
                                        <p:tav tm="100000">
                                          <p:val>
                                            <p:strVal val="#ppt_w"/>
                                          </p:val>
                                        </p:tav>
                                      </p:tavLst>
                                    </p:anim>
                                    <p:anim calcmode="lin" valueType="num">
                                      <p:cBhvr>
                                        <p:cTn id="66" dur="500" fill="hold"/>
                                        <p:tgtEl>
                                          <p:spTgt spid="19"/>
                                        </p:tgtEl>
                                        <p:attrNameLst>
                                          <p:attrName>ppt_h</p:attrName>
                                        </p:attrNameLst>
                                      </p:cBhvr>
                                      <p:tavLst>
                                        <p:tav tm="0">
                                          <p:val>
                                            <p:fltVal val="0"/>
                                          </p:val>
                                        </p:tav>
                                        <p:tav tm="100000">
                                          <p:val>
                                            <p:strVal val="#ppt_h"/>
                                          </p:val>
                                        </p:tav>
                                      </p:tavLst>
                                    </p:anim>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500" fill="hold"/>
                                        <p:tgtEl>
                                          <p:spTgt spid="21"/>
                                        </p:tgtEl>
                                        <p:attrNameLst>
                                          <p:attrName>ppt_w</p:attrName>
                                        </p:attrNameLst>
                                      </p:cBhvr>
                                      <p:tavLst>
                                        <p:tav tm="0">
                                          <p:val>
                                            <p:fltVal val="0"/>
                                          </p:val>
                                        </p:tav>
                                        <p:tav tm="100000">
                                          <p:val>
                                            <p:strVal val="#ppt_w"/>
                                          </p:val>
                                        </p:tav>
                                      </p:tavLst>
                                    </p:anim>
                                    <p:anim calcmode="lin" valueType="num">
                                      <p:cBhvr>
                                        <p:cTn id="78" dur="500" fill="hold"/>
                                        <p:tgtEl>
                                          <p:spTgt spid="21"/>
                                        </p:tgtEl>
                                        <p:attrNameLst>
                                          <p:attrName>ppt_h</p:attrName>
                                        </p:attrNameLst>
                                      </p:cBhvr>
                                      <p:tavLst>
                                        <p:tav tm="0">
                                          <p:val>
                                            <p:fltVal val="0"/>
                                          </p:val>
                                        </p:tav>
                                        <p:tav tm="100000">
                                          <p:val>
                                            <p:strVal val="#ppt_h"/>
                                          </p:val>
                                        </p:tav>
                                      </p:tavLst>
                                    </p:anim>
                                    <p:animEffect transition="in" filter="fade">
                                      <p:cBhvr>
                                        <p:cTn id="79" dur="500"/>
                                        <p:tgtEl>
                                          <p:spTgt spid="2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500" fill="hold"/>
                                        <p:tgtEl>
                                          <p:spTgt spid="22"/>
                                        </p:tgtEl>
                                        <p:attrNameLst>
                                          <p:attrName>ppt_w</p:attrName>
                                        </p:attrNameLst>
                                      </p:cBhvr>
                                      <p:tavLst>
                                        <p:tav tm="0">
                                          <p:val>
                                            <p:fltVal val="0"/>
                                          </p:val>
                                        </p:tav>
                                        <p:tav tm="100000">
                                          <p:val>
                                            <p:strVal val="#ppt_w"/>
                                          </p:val>
                                        </p:tav>
                                      </p:tavLst>
                                    </p:anim>
                                    <p:anim calcmode="lin" valueType="num">
                                      <p:cBhvr>
                                        <p:cTn id="83" dur="500" fill="hold"/>
                                        <p:tgtEl>
                                          <p:spTgt spid="22"/>
                                        </p:tgtEl>
                                        <p:attrNameLst>
                                          <p:attrName>ppt_h</p:attrName>
                                        </p:attrNameLst>
                                      </p:cBhvr>
                                      <p:tavLst>
                                        <p:tav tm="0">
                                          <p:val>
                                            <p:fltVal val="0"/>
                                          </p:val>
                                        </p:tav>
                                        <p:tav tm="100000">
                                          <p:val>
                                            <p:strVal val="#ppt_h"/>
                                          </p:val>
                                        </p:tav>
                                      </p:tavLst>
                                    </p:anim>
                                    <p:animEffect transition="in" filter="fade">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3" grpId="0"/>
      <p:bldP spid="15" grpId="0"/>
      <p:bldP spid="16" grpId="0"/>
      <p:bldP spid="17" grpId="0"/>
      <p:bldP spid="18"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413" y="1309066"/>
            <a:ext cx="1079227" cy="71557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825" y="2132856"/>
            <a:ext cx="1087875" cy="749425"/>
          </a:xfrm>
          <a:prstGeom prst="rect">
            <a:avLst/>
          </a:prstGeom>
        </p:spPr>
      </p:pic>
      <p:sp>
        <p:nvSpPr>
          <p:cNvPr id="7" name="TextBox 6"/>
          <p:cNvSpPr txBox="1"/>
          <p:nvPr/>
        </p:nvSpPr>
        <p:spPr>
          <a:xfrm>
            <a:off x="1367904" y="2103511"/>
            <a:ext cx="3348112"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Moaning and not wanting to be at work</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8" name="TextBox 7"/>
          <p:cNvSpPr txBox="1"/>
          <p:nvPr/>
        </p:nvSpPr>
        <p:spPr>
          <a:xfrm>
            <a:off x="1337708" y="1278052"/>
            <a:ext cx="3522323"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Doing things they don’t want</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11" name="TextBox 10"/>
          <p:cNvSpPr txBox="1"/>
          <p:nvPr/>
        </p:nvSpPr>
        <p:spPr>
          <a:xfrm>
            <a:off x="250825" y="908720"/>
            <a:ext cx="410515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In relation to the people we support </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TextBox 11"/>
          <p:cNvSpPr txBox="1"/>
          <p:nvPr/>
        </p:nvSpPr>
        <p:spPr>
          <a:xfrm>
            <a:off x="4644008" y="2123564"/>
            <a:ext cx="4320480"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 / serious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TextBox 12"/>
          <p:cNvSpPr txBox="1"/>
          <p:nvPr/>
        </p:nvSpPr>
        <p:spPr>
          <a:xfrm>
            <a:off x="4371002" y="1274370"/>
            <a:ext cx="4824536" cy="646331"/>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Serious misconduct  / 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147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9" name="TextBox 8"/>
          <p:cNvSpPr txBox="1"/>
          <p:nvPr/>
        </p:nvSpPr>
        <p:spPr>
          <a:xfrm>
            <a:off x="107503" y="971436"/>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In relation to their colleagues</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3419872" y="1426314"/>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 / serious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9" name="TextBox 18"/>
          <p:cNvSpPr txBox="1"/>
          <p:nvPr/>
        </p:nvSpPr>
        <p:spPr>
          <a:xfrm>
            <a:off x="1404313" y="2276872"/>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Negative attitude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1" name="TextBox 20"/>
          <p:cNvSpPr txBox="1"/>
          <p:nvPr/>
        </p:nvSpPr>
        <p:spPr>
          <a:xfrm>
            <a:off x="1431614" y="1423020"/>
            <a:ext cx="2040792"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Poor timekeeping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988" y="1408992"/>
            <a:ext cx="1087774" cy="723864"/>
          </a:xfrm>
          <a:prstGeom prst="rect">
            <a:avLst/>
          </a:prstGeom>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52" y="2226326"/>
            <a:ext cx="1094996" cy="842634"/>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073" y="4152762"/>
            <a:ext cx="1115775" cy="742498"/>
          </a:xfrm>
          <a:prstGeom prst="rect">
            <a:avLst/>
          </a:prstGeom>
        </p:spPr>
      </p:pic>
      <p:sp>
        <p:nvSpPr>
          <p:cNvPr id="25" name="TextBox 24"/>
          <p:cNvSpPr txBox="1"/>
          <p:nvPr/>
        </p:nvSpPr>
        <p:spPr>
          <a:xfrm>
            <a:off x="1372392" y="4202504"/>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Gossiping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6" name="Picture 25"/>
          <p:cNvPicPr>
            <a:picLocks noChangeAspect="1"/>
          </p:cNvPicPr>
          <p:nvPr/>
        </p:nvPicPr>
        <p:blipFill rotWithShape="1">
          <a:blip r:embed="rId5">
            <a:extLst>
              <a:ext uri="{28A0092B-C50C-407E-A947-70E740481C1C}">
                <a14:useLocalDpi xmlns:a14="http://schemas.microsoft.com/office/drawing/2010/main" val="0"/>
              </a:ext>
            </a:extLst>
          </a:blip>
          <a:srcRect l="18593" r="17056"/>
          <a:stretch/>
        </p:blipFill>
        <p:spPr>
          <a:xfrm>
            <a:off x="210462" y="3178932"/>
            <a:ext cx="1094996" cy="850818"/>
          </a:xfrm>
          <a:prstGeom prst="rect">
            <a:avLst/>
          </a:prstGeom>
        </p:spPr>
      </p:pic>
      <p:sp>
        <p:nvSpPr>
          <p:cNvPr id="27" name="TextBox 26"/>
          <p:cNvSpPr txBox="1"/>
          <p:nvPr/>
        </p:nvSpPr>
        <p:spPr>
          <a:xfrm>
            <a:off x="1372392" y="3235009"/>
            <a:ext cx="2272498"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Always moaning</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688" y="5010201"/>
            <a:ext cx="1141160" cy="759390"/>
          </a:xfrm>
          <a:prstGeom prst="rect">
            <a:avLst/>
          </a:prstGeom>
        </p:spPr>
      </p:pic>
      <p:sp>
        <p:nvSpPr>
          <p:cNvPr id="29" name="TextBox 28"/>
          <p:cNvSpPr txBox="1"/>
          <p:nvPr/>
        </p:nvSpPr>
        <p:spPr>
          <a:xfrm>
            <a:off x="1458944" y="5010201"/>
            <a:ext cx="2272498"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Laziness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0"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689" y="5886310"/>
            <a:ext cx="1141074" cy="950895"/>
          </a:xfrm>
          <a:prstGeom prst="rect">
            <a:avLst/>
          </a:prstGeom>
        </p:spPr>
      </p:pic>
      <p:sp>
        <p:nvSpPr>
          <p:cNvPr id="31" name="TextBox 30"/>
          <p:cNvSpPr txBox="1"/>
          <p:nvPr/>
        </p:nvSpPr>
        <p:spPr>
          <a:xfrm>
            <a:off x="1458944" y="5878688"/>
            <a:ext cx="2384756"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Disinterested in work</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9" name="TextBox 38"/>
          <p:cNvSpPr txBox="1"/>
          <p:nvPr/>
        </p:nvSpPr>
        <p:spPr>
          <a:xfrm>
            <a:off x="3275856" y="2283954"/>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0" name="TextBox 39"/>
          <p:cNvSpPr txBox="1"/>
          <p:nvPr/>
        </p:nvSpPr>
        <p:spPr>
          <a:xfrm>
            <a:off x="3419872" y="3251106"/>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 name="TextBox 40"/>
          <p:cNvSpPr txBox="1"/>
          <p:nvPr/>
        </p:nvSpPr>
        <p:spPr>
          <a:xfrm>
            <a:off x="2555776" y="4211796"/>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 / serious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2" name="TextBox 41"/>
          <p:cNvSpPr txBox="1"/>
          <p:nvPr/>
        </p:nvSpPr>
        <p:spPr>
          <a:xfrm>
            <a:off x="2483768" y="5036626"/>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3" name="TextBox 42"/>
          <p:cNvSpPr txBox="1"/>
          <p:nvPr/>
        </p:nvSpPr>
        <p:spPr>
          <a:xfrm>
            <a:off x="3731442" y="5875913"/>
            <a:ext cx="5231050" cy="646331"/>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 (potentially serious misconduct if addressed and it continues) </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1172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fltVal val="0"/>
                                          </p:val>
                                        </p:tav>
                                        <p:tav tm="100000">
                                          <p:val>
                                            <p:strVal val="#ppt_w"/>
                                          </p:val>
                                        </p:tav>
                                      </p:tavLst>
                                    </p:anim>
                                    <p:anim calcmode="lin" valueType="num">
                                      <p:cBhvr>
                                        <p:cTn id="35" dur="500" fill="hold"/>
                                        <p:tgtEl>
                                          <p:spTgt spid="39"/>
                                        </p:tgtEl>
                                        <p:attrNameLst>
                                          <p:attrName>ppt_h</p:attrName>
                                        </p:attrNameLst>
                                      </p:cBhvr>
                                      <p:tavLst>
                                        <p:tav tm="0">
                                          <p:val>
                                            <p:fltVal val="0"/>
                                          </p:val>
                                        </p:tav>
                                        <p:tav tm="100000">
                                          <p:val>
                                            <p:strVal val="#ppt_h"/>
                                          </p:val>
                                        </p:tav>
                                      </p:tavLst>
                                    </p:anim>
                                    <p:animEffect transition="in" filter="fad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animEffect transition="in" filter="fade">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 calcmode="lin" valueType="num">
                                      <p:cBhvr>
                                        <p:cTn id="85" dur="500" fill="hold"/>
                                        <p:tgtEl>
                                          <p:spTgt spid="42"/>
                                        </p:tgtEl>
                                        <p:attrNameLst>
                                          <p:attrName>ppt_w</p:attrName>
                                        </p:attrNameLst>
                                      </p:cBhvr>
                                      <p:tavLst>
                                        <p:tav tm="0">
                                          <p:val>
                                            <p:fltVal val="0"/>
                                          </p:val>
                                        </p:tav>
                                        <p:tav tm="100000">
                                          <p:val>
                                            <p:strVal val="#ppt_w"/>
                                          </p:val>
                                        </p:tav>
                                      </p:tavLst>
                                    </p:anim>
                                    <p:anim calcmode="lin" valueType="num">
                                      <p:cBhvr>
                                        <p:cTn id="86" dur="500" fill="hold"/>
                                        <p:tgtEl>
                                          <p:spTgt spid="42"/>
                                        </p:tgtEl>
                                        <p:attrNameLst>
                                          <p:attrName>ppt_h</p:attrName>
                                        </p:attrNameLst>
                                      </p:cBhvr>
                                      <p:tavLst>
                                        <p:tav tm="0">
                                          <p:val>
                                            <p:fltVal val="0"/>
                                          </p:val>
                                        </p:tav>
                                        <p:tav tm="100000">
                                          <p:val>
                                            <p:strVal val="#ppt_h"/>
                                          </p:val>
                                        </p:tav>
                                      </p:tavLst>
                                    </p:anim>
                                    <p:animEffect transition="in" filter="fade">
                                      <p:cBhvr>
                                        <p:cTn id="87" dur="500"/>
                                        <p:tgtEl>
                                          <p:spTgt spid="42"/>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p:cTn id="92" dur="500" fill="hold"/>
                                        <p:tgtEl>
                                          <p:spTgt spid="30"/>
                                        </p:tgtEl>
                                        <p:attrNameLst>
                                          <p:attrName>ppt_w</p:attrName>
                                        </p:attrNameLst>
                                      </p:cBhvr>
                                      <p:tavLst>
                                        <p:tav tm="0">
                                          <p:val>
                                            <p:fltVal val="0"/>
                                          </p:val>
                                        </p:tav>
                                        <p:tav tm="100000">
                                          <p:val>
                                            <p:strVal val="#ppt_w"/>
                                          </p:val>
                                        </p:tav>
                                      </p:tavLst>
                                    </p:anim>
                                    <p:anim calcmode="lin" valueType="num">
                                      <p:cBhvr>
                                        <p:cTn id="93" dur="500" fill="hold"/>
                                        <p:tgtEl>
                                          <p:spTgt spid="30"/>
                                        </p:tgtEl>
                                        <p:attrNameLst>
                                          <p:attrName>ppt_h</p:attrName>
                                        </p:attrNameLst>
                                      </p:cBhvr>
                                      <p:tavLst>
                                        <p:tav tm="0">
                                          <p:val>
                                            <p:fltVal val="0"/>
                                          </p:val>
                                        </p:tav>
                                        <p:tav tm="100000">
                                          <p:val>
                                            <p:strVal val="#ppt_h"/>
                                          </p:val>
                                        </p:tav>
                                      </p:tavLst>
                                    </p:anim>
                                    <p:animEffect transition="in" filter="fade">
                                      <p:cBhvr>
                                        <p:cTn id="94" dur="500"/>
                                        <p:tgtEl>
                                          <p:spTgt spid="3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p:cTn id="102" dur="500" fill="hold"/>
                                        <p:tgtEl>
                                          <p:spTgt spid="43"/>
                                        </p:tgtEl>
                                        <p:attrNameLst>
                                          <p:attrName>ppt_w</p:attrName>
                                        </p:attrNameLst>
                                      </p:cBhvr>
                                      <p:tavLst>
                                        <p:tav tm="0">
                                          <p:val>
                                            <p:fltVal val="0"/>
                                          </p:val>
                                        </p:tav>
                                        <p:tav tm="100000">
                                          <p:val>
                                            <p:strVal val="#ppt_w"/>
                                          </p:val>
                                        </p:tav>
                                      </p:tavLst>
                                    </p:anim>
                                    <p:anim calcmode="lin" valueType="num">
                                      <p:cBhvr>
                                        <p:cTn id="103" dur="500" fill="hold"/>
                                        <p:tgtEl>
                                          <p:spTgt spid="43"/>
                                        </p:tgtEl>
                                        <p:attrNameLst>
                                          <p:attrName>ppt_h</p:attrName>
                                        </p:attrNameLst>
                                      </p:cBhvr>
                                      <p:tavLst>
                                        <p:tav tm="0">
                                          <p:val>
                                            <p:fltVal val="0"/>
                                          </p:val>
                                        </p:tav>
                                        <p:tav tm="100000">
                                          <p:val>
                                            <p:strVal val="#ppt_h"/>
                                          </p:val>
                                        </p:tav>
                                      </p:tavLst>
                                    </p:anim>
                                    <p:animEffect transition="in" filter="fade">
                                      <p:cBhvr>
                                        <p:cTn id="10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1" grpId="0"/>
      <p:bldP spid="25" grpId="0"/>
      <p:bldP spid="27" grpId="0"/>
      <p:bldP spid="29" grpId="0"/>
      <p:bldP spid="31" grpId="0"/>
      <p:bldP spid="39" grpId="0"/>
      <p:bldP spid="40" grpId="0"/>
      <p:bldP spid="41"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9" name="TextBox 8"/>
          <p:cNvSpPr txBox="1"/>
          <p:nvPr/>
        </p:nvSpPr>
        <p:spPr>
          <a:xfrm>
            <a:off x="107503" y="971436"/>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In relation to their colleagues cont’d</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2699792" y="1423020"/>
            <a:ext cx="5542621"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Depends on how it impacts  - likely to be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0" name="TextBox 19"/>
          <p:cNvSpPr txBox="1"/>
          <p:nvPr/>
        </p:nvSpPr>
        <p:spPr>
          <a:xfrm>
            <a:off x="1380512" y="4309398"/>
            <a:ext cx="2258535" cy="369332"/>
          </a:xfrm>
          <a:prstGeom prst="rect">
            <a:avLst/>
          </a:prstGeom>
          <a:noFill/>
        </p:spPr>
        <p:txBody>
          <a:bodyPr wrap="square" rtlCol="0">
            <a:spAutoFit/>
          </a:bodyPr>
          <a:lstStyle/>
          <a:p>
            <a:pPr algn="ct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Being inappropriate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1" name="TextBox 20"/>
          <p:cNvSpPr txBox="1"/>
          <p:nvPr/>
        </p:nvSpPr>
        <p:spPr>
          <a:xfrm>
            <a:off x="1431614" y="1423020"/>
            <a:ext cx="2040792"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Arrogance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2" name="Picture 31"/>
          <p:cNvPicPr>
            <a:picLocks noChangeAspect="1"/>
          </p:cNvPicPr>
          <p:nvPr/>
        </p:nvPicPr>
        <p:blipFill rotWithShape="1">
          <a:blip r:embed="rId2" cstate="print">
            <a:extLst>
              <a:ext uri="{28A0092B-C50C-407E-A947-70E740481C1C}">
                <a14:useLocalDpi xmlns:a14="http://schemas.microsoft.com/office/drawing/2010/main" val="0"/>
              </a:ext>
            </a:extLst>
          </a:blip>
          <a:srcRect r="11136"/>
          <a:stretch/>
        </p:blipFill>
        <p:spPr>
          <a:xfrm>
            <a:off x="251520" y="1273468"/>
            <a:ext cx="1128992" cy="952858"/>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94" y="4320012"/>
            <a:ext cx="1138064" cy="853548"/>
          </a:xfrm>
          <a:prstGeom prst="rect">
            <a:avLst/>
          </a:prstGeom>
        </p:spPr>
      </p:pic>
      <p:pic>
        <p:nvPicPr>
          <p:cNvPr id="35"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43" y="3135801"/>
            <a:ext cx="868365" cy="1084376"/>
          </a:xfrm>
          <a:prstGeom prst="rect">
            <a:avLst/>
          </a:prstGeom>
        </p:spPr>
      </p:pic>
      <p:sp>
        <p:nvSpPr>
          <p:cNvPr id="36" name="TextBox 35"/>
          <p:cNvSpPr txBox="1"/>
          <p:nvPr/>
        </p:nvSpPr>
        <p:spPr>
          <a:xfrm>
            <a:off x="1142222" y="3161677"/>
            <a:ext cx="2367770"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Putting people down / belittling them</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073" y="2333238"/>
            <a:ext cx="1105385" cy="735583"/>
          </a:xfrm>
          <a:prstGeom prst="rect">
            <a:avLst/>
          </a:prstGeom>
        </p:spPr>
      </p:pic>
      <p:sp>
        <p:nvSpPr>
          <p:cNvPr id="38" name="TextBox 37"/>
          <p:cNvSpPr txBox="1"/>
          <p:nvPr/>
        </p:nvSpPr>
        <p:spPr>
          <a:xfrm>
            <a:off x="1367864" y="2333238"/>
            <a:ext cx="4284256"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Being insensitive to the needs of others</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9" name="TextBox 38"/>
          <p:cNvSpPr txBox="1"/>
          <p:nvPr/>
        </p:nvSpPr>
        <p:spPr>
          <a:xfrm>
            <a:off x="3610345" y="4323796"/>
            <a:ext cx="4824536" cy="646331"/>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Serious misconduct  / 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3" name="TextBox 42"/>
          <p:cNvSpPr txBox="1"/>
          <p:nvPr/>
        </p:nvSpPr>
        <p:spPr>
          <a:xfrm>
            <a:off x="3472406" y="3185740"/>
            <a:ext cx="5231050" cy="646331"/>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 (potentially serious misconduct if addressed and it continues) </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4" name="TextBox 43"/>
          <p:cNvSpPr txBox="1"/>
          <p:nvPr/>
        </p:nvSpPr>
        <p:spPr>
          <a:xfrm>
            <a:off x="5510099" y="2333238"/>
            <a:ext cx="3383075" cy="646331"/>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Depends on how it impacts  - likely to be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6886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p:cTn id="51" dur="500" fill="hold"/>
                                        <p:tgtEl>
                                          <p:spTgt spid="43"/>
                                        </p:tgtEl>
                                        <p:attrNameLst>
                                          <p:attrName>ppt_w</p:attrName>
                                        </p:attrNameLst>
                                      </p:cBhvr>
                                      <p:tavLst>
                                        <p:tav tm="0">
                                          <p:val>
                                            <p:fltVal val="0"/>
                                          </p:val>
                                        </p:tav>
                                        <p:tav tm="100000">
                                          <p:val>
                                            <p:strVal val="#ppt_w"/>
                                          </p:val>
                                        </p:tav>
                                      </p:tavLst>
                                    </p:anim>
                                    <p:anim calcmode="lin" valueType="num">
                                      <p:cBhvr>
                                        <p:cTn id="52" dur="500" fill="hold"/>
                                        <p:tgtEl>
                                          <p:spTgt spid="43"/>
                                        </p:tgtEl>
                                        <p:attrNameLst>
                                          <p:attrName>ppt_h</p:attrName>
                                        </p:attrNameLst>
                                      </p:cBhvr>
                                      <p:tavLst>
                                        <p:tav tm="0">
                                          <p:val>
                                            <p:fltVal val="0"/>
                                          </p:val>
                                        </p:tav>
                                        <p:tav tm="100000">
                                          <p:val>
                                            <p:strVal val="#ppt_h"/>
                                          </p:val>
                                        </p:tav>
                                      </p:tavLst>
                                    </p:anim>
                                    <p:animEffect transition="in" filter="fade">
                                      <p:cBhvr>
                                        <p:cTn id="53" dur="500"/>
                                        <p:tgtEl>
                                          <p:spTgt spid="4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par>
                                <p:cTn id="61" presetID="53" presetClass="entr" presetSubtype="16"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500" fill="hold"/>
                                        <p:tgtEl>
                                          <p:spTgt spid="34"/>
                                        </p:tgtEl>
                                        <p:attrNameLst>
                                          <p:attrName>ppt_w</p:attrName>
                                        </p:attrNameLst>
                                      </p:cBhvr>
                                      <p:tavLst>
                                        <p:tav tm="0">
                                          <p:val>
                                            <p:fltVal val="0"/>
                                          </p:val>
                                        </p:tav>
                                        <p:tav tm="100000">
                                          <p:val>
                                            <p:strVal val="#ppt_w"/>
                                          </p:val>
                                        </p:tav>
                                      </p:tavLst>
                                    </p:anim>
                                    <p:anim calcmode="lin" valueType="num">
                                      <p:cBhvr>
                                        <p:cTn id="64" dur="500" fill="hold"/>
                                        <p:tgtEl>
                                          <p:spTgt spid="34"/>
                                        </p:tgtEl>
                                        <p:attrNameLst>
                                          <p:attrName>ppt_h</p:attrName>
                                        </p:attrNameLst>
                                      </p:cBhvr>
                                      <p:tavLst>
                                        <p:tav tm="0">
                                          <p:val>
                                            <p:fltVal val="0"/>
                                          </p:val>
                                        </p:tav>
                                        <p:tav tm="100000">
                                          <p:val>
                                            <p:strVal val="#ppt_h"/>
                                          </p:val>
                                        </p:tav>
                                      </p:tavLst>
                                    </p:anim>
                                    <p:animEffect transition="in" filter="fade">
                                      <p:cBhvr>
                                        <p:cTn id="65" dur="500"/>
                                        <p:tgtEl>
                                          <p:spTgt spid="3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p:cTn id="68" dur="500" fill="hold"/>
                                        <p:tgtEl>
                                          <p:spTgt spid="39"/>
                                        </p:tgtEl>
                                        <p:attrNameLst>
                                          <p:attrName>ppt_w</p:attrName>
                                        </p:attrNameLst>
                                      </p:cBhvr>
                                      <p:tavLst>
                                        <p:tav tm="0">
                                          <p:val>
                                            <p:fltVal val="0"/>
                                          </p:val>
                                        </p:tav>
                                        <p:tav tm="100000">
                                          <p:val>
                                            <p:strVal val="#ppt_w"/>
                                          </p:val>
                                        </p:tav>
                                      </p:tavLst>
                                    </p:anim>
                                    <p:anim calcmode="lin" valueType="num">
                                      <p:cBhvr>
                                        <p:cTn id="69" dur="500" fill="hold"/>
                                        <p:tgtEl>
                                          <p:spTgt spid="39"/>
                                        </p:tgtEl>
                                        <p:attrNameLst>
                                          <p:attrName>ppt_h</p:attrName>
                                        </p:attrNameLst>
                                      </p:cBhvr>
                                      <p:tavLst>
                                        <p:tav tm="0">
                                          <p:val>
                                            <p:fltVal val="0"/>
                                          </p:val>
                                        </p:tav>
                                        <p:tav tm="100000">
                                          <p:val>
                                            <p:strVal val="#ppt_h"/>
                                          </p:val>
                                        </p:tav>
                                      </p:tavLst>
                                    </p:anim>
                                    <p:animEffect transition="in" filter="fade">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p:bldP spid="36" grpId="0"/>
      <p:bldP spid="38" grpId="0"/>
      <p:bldP spid="39"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9" name="TextBox 8"/>
          <p:cNvSpPr txBox="1"/>
          <p:nvPr/>
        </p:nvSpPr>
        <p:spPr>
          <a:xfrm>
            <a:off x="107503" y="971436"/>
            <a:ext cx="8785671" cy="369332"/>
          </a:xfrm>
          <a:prstGeom prst="rect">
            <a:avLst/>
          </a:prstGeom>
          <a:noFill/>
        </p:spPr>
        <p:txBody>
          <a:bodyPr wrap="square" rtlCol="0">
            <a:spAutoFit/>
          </a:bodyPr>
          <a:lstStyle/>
          <a:p>
            <a:pPr algn="just"/>
            <a:r>
              <a:rPr lang="en-GB" b="1" i="1" dirty="0" smtClean="0">
                <a:latin typeface="Arial Unicode MS" panose="020B0604020202020204" pitchFamily="34" charset="-128"/>
                <a:ea typeface="Arial Unicode MS" panose="020B0604020202020204" pitchFamily="34" charset="-128"/>
                <a:cs typeface="Arial Unicode MS" panose="020B0604020202020204" pitchFamily="34" charset="-128"/>
              </a:rPr>
              <a:t>In relation to the Company</a:t>
            </a:r>
            <a:endParaRPr lang="en-GB" b="1"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6" name="TextBox 15"/>
          <p:cNvSpPr txBox="1"/>
          <p:nvPr/>
        </p:nvSpPr>
        <p:spPr>
          <a:xfrm>
            <a:off x="4067944" y="1412776"/>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9" name="TextBox 38"/>
          <p:cNvSpPr txBox="1"/>
          <p:nvPr/>
        </p:nvSpPr>
        <p:spPr>
          <a:xfrm>
            <a:off x="4067944" y="2924944"/>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 name="TextBox 40"/>
          <p:cNvSpPr txBox="1"/>
          <p:nvPr/>
        </p:nvSpPr>
        <p:spPr>
          <a:xfrm>
            <a:off x="4067944" y="2190348"/>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Misconduct / serious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2" name="TextBox 31"/>
          <p:cNvSpPr txBox="1"/>
          <p:nvPr/>
        </p:nvSpPr>
        <p:spPr>
          <a:xfrm>
            <a:off x="1388424" y="1414517"/>
            <a:ext cx="2830757"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Disrespectful or discriminatory behaviour</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3" name="TextBox 32"/>
          <p:cNvSpPr txBox="1"/>
          <p:nvPr/>
        </p:nvSpPr>
        <p:spPr>
          <a:xfrm>
            <a:off x="1403648" y="4853728"/>
            <a:ext cx="1540159"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Dishonesty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4" name="Picture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414" y="1421417"/>
            <a:ext cx="1092162" cy="742831"/>
          </a:xfrm>
          <a:prstGeom prst="rect">
            <a:avLst/>
          </a:prstGeom>
        </p:spPr>
      </p:pic>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387" y="2290376"/>
            <a:ext cx="1147037" cy="538609"/>
          </a:xfrm>
          <a:prstGeom prst="rect">
            <a:avLst/>
          </a:prstGeom>
        </p:spPr>
      </p:pic>
      <p:sp>
        <p:nvSpPr>
          <p:cNvPr id="36" name="TextBox 35"/>
          <p:cNvSpPr txBox="1"/>
          <p:nvPr/>
        </p:nvSpPr>
        <p:spPr>
          <a:xfrm>
            <a:off x="1403648" y="2204864"/>
            <a:ext cx="2664295"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Blaming others and not taking responsibility</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7" name="Picture 36"/>
          <p:cNvPicPr>
            <a:picLocks noChangeAspect="1"/>
          </p:cNvPicPr>
          <p:nvPr/>
        </p:nvPicPr>
        <p:blipFill rotWithShape="1">
          <a:blip r:embed="rId4">
            <a:extLst>
              <a:ext uri="{28A0092B-C50C-407E-A947-70E740481C1C}">
                <a14:useLocalDpi xmlns:a14="http://schemas.microsoft.com/office/drawing/2010/main" val="0"/>
              </a:ext>
            </a:extLst>
          </a:blip>
          <a:srcRect l="14486" r="18343"/>
          <a:stretch/>
        </p:blipFill>
        <p:spPr>
          <a:xfrm>
            <a:off x="251520" y="4853728"/>
            <a:ext cx="1137550" cy="951536"/>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1387" y="2924944"/>
            <a:ext cx="1086467" cy="755276"/>
          </a:xfrm>
          <a:prstGeom prst="rect">
            <a:avLst/>
          </a:prstGeom>
        </p:spPr>
      </p:pic>
      <p:sp>
        <p:nvSpPr>
          <p:cNvPr id="44" name="TextBox 43"/>
          <p:cNvSpPr txBox="1"/>
          <p:nvPr/>
        </p:nvSpPr>
        <p:spPr>
          <a:xfrm>
            <a:off x="1425873" y="2915652"/>
            <a:ext cx="2830757"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Not being a team player</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5" name="Picture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414" y="3789039"/>
            <a:ext cx="1075440" cy="924345"/>
          </a:xfrm>
          <a:prstGeom prst="rect">
            <a:avLst/>
          </a:prstGeom>
        </p:spPr>
      </p:pic>
      <p:sp>
        <p:nvSpPr>
          <p:cNvPr id="46" name="TextBox 45"/>
          <p:cNvSpPr txBox="1"/>
          <p:nvPr/>
        </p:nvSpPr>
        <p:spPr>
          <a:xfrm>
            <a:off x="1403648" y="3789039"/>
            <a:ext cx="2830757"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Refusing to cooperate / being wilfully obstructive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7" name="TextBox 46"/>
          <p:cNvSpPr txBox="1"/>
          <p:nvPr/>
        </p:nvSpPr>
        <p:spPr>
          <a:xfrm>
            <a:off x="2699792" y="4859868"/>
            <a:ext cx="4824536" cy="369332"/>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8" name="TextBox 47"/>
          <p:cNvSpPr txBox="1"/>
          <p:nvPr/>
        </p:nvSpPr>
        <p:spPr>
          <a:xfrm>
            <a:off x="3995936" y="3789040"/>
            <a:ext cx="4824536" cy="646331"/>
          </a:xfrm>
          <a:prstGeom prst="rect">
            <a:avLst/>
          </a:prstGeom>
          <a:noFill/>
        </p:spPr>
        <p:txBody>
          <a:bodyPr wrap="square" rtlCol="0">
            <a:spAutoFit/>
          </a:bodyPr>
          <a:lstStyle/>
          <a:p>
            <a:r>
              <a:rPr lang="en-GB" b="1" i="1"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Serious misconduct  (potentially gross misconduct)</a:t>
            </a:r>
            <a:endParaRPr lang="en-GB" b="1" i="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6204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p:cTn id="24" dur="500" fill="hold"/>
                                        <p:tgtEl>
                                          <p:spTgt spid="41"/>
                                        </p:tgtEl>
                                        <p:attrNameLst>
                                          <p:attrName>ppt_w</p:attrName>
                                        </p:attrNameLst>
                                      </p:cBhvr>
                                      <p:tavLst>
                                        <p:tav tm="0">
                                          <p:val>
                                            <p:fltVal val="0"/>
                                          </p:val>
                                        </p:tav>
                                        <p:tav tm="100000">
                                          <p:val>
                                            <p:strVal val="#ppt_w"/>
                                          </p:val>
                                        </p:tav>
                                      </p:tavLst>
                                    </p:anim>
                                    <p:anim calcmode="lin" valueType="num">
                                      <p:cBhvr>
                                        <p:cTn id="25" dur="500" fill="hold"/>
                                        <p:tgtEl>
                                          <p:spTgt spid="41"/>
                                        </p:tgtEl>
                                        <p:attrNameLst>
                                          <p:attrName>ppt_h</p:attrName>
                                        </p:attrNameLst>
                                      </p:cBhvr>
                                      <p:tavLst>
                                        <p:tav tm="0">
                                          <p:val>
                                            <p:fltVal val="0"/>
                                          </p:val>
                                        </p:tav>
                                        <p:tav tm="100000">
                                          <p:val>
                                            <p:strVal val="#ppt_h"/>
                                          </p:val>
                                        </p:tav>
                                      </p:tavLst>
                                    </p:anim>
                                    <p:animEffect transition="in" filter="fade">
                                      <p:cBhvr>
                                        <p:cTn id="26" dur="500"/>
                                        <p:tgtEl>
                                          <p:spTgt spid="41"/>
                                        </p:tgtEl>
                                      </p:cBhvr>
                                    </p:animEffect>
                                  </p:childTnLst>
                                </p:cTn>
                              </p:par>
                              <p:par>
                                <p:cTn id="27" presetID="53" presetClass="entr" presetSubtype="16"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Effect transition="in" filter="fade">
                                      <p:cBhvr>
                                        <p:cTn id="36" dur="5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par>
                                <p:cTn id="44" presetID="53" presetClass="entr" presetSubtype="16"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animEffect transition="in" filter="fade">
                                      <p:cBhvr>
                                        <p:cTn id="53" dur="500"/>
                                        <p:tgtEl>
                                          <p:spTgt spid="44"/>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ppt_w</p:attrName>
                                        </p:attrNameLst>
                                      </p:cBhvr>
                                      <p:tavLst>
                                        <p:tav tm="0">
                                          <p:val>
                                            <p:fltVal val="0"/>
                                          </p:val>
                                        </p:tav>
                                        <p:tav tm="100000">
                                          <p:val>
                                            <p:strVal val="#ppt_w"/>
                                          </p:val>
                                        </p:tav>
                                      </p:tavLst>
                                    </p:anim>
                                    <p:anim calcmode="lin" valueType="num">
                                      <p:cBhvr>
                                        <p:cTn id="59" dur="500" fill="hold"/>
                                        <p:tgtEl>
                                          <p:spTgt spid="45"/>
                                        </p:tgtEl>
                                        <p:attrNameLst>
                                          <p:attrName>ppt_h</p:attrName>
                                        </p:attrNameLst>
                                      </p:cBhvr>
                                      <p:tavLst>
                                        <p:tav tm="0">
                                          <p:val>
                                            <p:fltVal val="0"/>
                                          </p:val>
                                        </p:tav>
                                        <p:tav tm="100000">
                                          <p:val>
                                            <p:strVal val="#ppt_h"/>
                                          </p:val>
                                        </p:tav>
                                      </p:tavLst>
                                    </p:anim>
                                    <p:animEffect transition="in" filter="fade">
                                      <p:cBhvr>
                                        <p:cTn id="60" dur="500"/>
                                        <p:tgtEl>
                                          <p:spTgt spid="4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p:cTn id="63" dur="500" fill="hold"/>
                                        <p:tgtEl>
                                          <p:spTgt spid="46"/>
                                        </p:tgtEl>
                                        <p:attrNameLst>
                                          <p:attrName>ppt_w</p:attrName>
                                        </p:attrNameLst>
                                      </p:cBhvr>
                                      <p:tavLst>
                                        <p:tav tm="0">
                                          <p:val>
                                            <p:fltVal val="0"/>
                                          </p:val>
                                        </p:tav>
                                        <p:tav tm="100000">
                                          <p:val>
                                            <p:strVal val="#ppt_w"/>
                                          </p:val>
                                        </p:tav>
                                      </p:tavLst>
                                    </p:anim>
                                    <p:anim calcmode="lin" valueType="num">
                                      <p:cBhvr>
                                        <p:cTn id="64" dur="500" fill="hold"/>
                                        <p:tgtEl>
                                          <p:spTgt spid="46"/>
                                        </p:tgtEl>
                                        <p:attrNameLst>
                                          <p:attrName>ppt_h</p:attrName>
                                        </p:attrNameLst>
                                      </p:cBhvr>
                                      <p:tavLst>
                                        <p:tav tm="0">
                                          <p:val>
                                            <p:fltVal val="0"/>
                                          </p:val>
                                        </p:tav>
                                        <p:tav tm="100000">
                                          <p:val>
                                            <p:strVal val="#ppt_h"/>
                                          </p:val>
                                        </p:tav>
                                      </p:tavLst>
                                    </p:anim>
                                    <p:animEffect transition="in" filter="fade">
                                      <p:cBhvr>
                                        <p:cTn id="65" dur="500"/>
                                        <p:tgtEl>
                                          <p:spTgt spid="4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Effect transition="in" filter="fade">
                                      <p:cBhvr>
                                        <p:cTn id="77" dur="500"/>
                                        <p:tgtEl>
                                          <p:spTgt spid="33"/>
                                        </p:tgtEl>
                                      </p:cBhvr>
                                    </p:animEffect>
                                  </p:childTnLst>
                                </p:cTn>
                              </p:par>
                              <p:par>
                                <p:cTn id="78" presetID="53" presetClass="entr" presetSubtype="16" fill="hold" nodeType="with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9" grpId="0"/>
      <p:bldP spid="41" grpId="0"/>
      <p:bldP spid="32" grpId="0"/>
      <p:bldP spid="33" grpId="0"/>
      <p:bldP spid="36" grpId="0"/>
      <p:bldP spid="44" grpId="0"/>
      <p:bldP spid="46" grpId="0"/>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sp>
        <p:nvSpPr>
          <p:cNvPr id="8" name="TextBox 7"/>
          <p:cNvSpPr txBox="1"/>
          <p:nvPr/>
        </p:nvSpPr>
        <p:spPr>
          <a:xfrm>
            <a:off x="252413" y="908720"/>
            <a:ext cx="8640762" cy="646331"/>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We use both our Staff Attributes Framework and our Employee’s Handbook to be up front with staff around what constitutes different types of misconduct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9" name="Table 8"/>
          <p:cNvGraphicFramePr>
            <a:graphicFrameLocks noGrp="1"/>
          </p:cNvGraphicFramePr>
          <p:nvPr>
            <p:extLst>
              <p:ext uri="{D42A27DB-BD31-4B8C-83A1-F6EECF244321}">
                <p14:modId xmlns:p14="http://schemas.microsoft.com/office/powerpoint/2010/main" val="2271052642"/>
              </p:ext>
            </p:extLst>
          </p:nvPr>
        </p:nvGraphicFramePr>
        <p:xfrm>
          <a:off x="252413" y="2789048"/>
          <a:ext cx="8640763" cy="2748948"/>
        </p:xfrm>
        <a:graphic>
          <a:graphicData uri="http://schemas.openxmlformats.org/drawingml/2006/table">
            <a:tbl>
              <a:tblPr firstRow="1" firstCol="1" bandRow="1">
                <a:tableStyleId>{5C22544A-7EE6-4342-B048-85BDC9FD1C3A}</a:tableStyleId>
              </a:tblPr>
              <a:tblGrid>
                <a:gridCol w="1877369"/>
                <a:gridCol w="1690381"/>
                <a:gridCol w="1690381"/>
                <a:gridCol w="1691316"/>
                <a:gridCol w="1691316"/>
              </a:tblGrid>
              <a:tr h="304461">
                <a:tc>
                  <a:txBody>
                    <a:bodyPr/>
                    <a:lstStyle/>
                    <a:p>
                      <a:pPr algn="ctr">
                        <a:lnSpc>
                          <a:spcPct val="115000"/>
                        </a:lnSpc>
                        <a:spcAft>
                          <a:spcPts val="0"/>
                        </a:spcAft>
                      </a:pPr>
                      <a:r>
                        <a:rPr lang="en-US"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Offence</a:t>
                      </a:r>
                      <a:endParaRPr lang="en-GB"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US" sz="1400" baseline="300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st</a:t>
                      </a: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occasion</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US" sz="1400" baseline="300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nd</a:t>
                      </a: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occasion</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US" sz="1400" baseline="300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rd</a:t>
                      </a: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occasion</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US" sz="1400" baseline="300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th</a:t>
                      </a: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occasion</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27885">
                <a:tc>
                  <a:txBody>
                    <a:bodyPr/>
                    <a:lstStyle/>
                    <a:p>
                      <a:pPr>
                        <a:lnSpc>
                          <a:spcPct val="115000"/>
                        </a:lnSpc>
                        <a:spcAft>
                          <a:spcPts val="0"/>
                        </a:spcAft>
                      </a:pPr>
                      <a:r>
                        <a:rPr lang="en-US"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Unsatisfactory</a:t>
                      </a:r>
                      <a:endParaRPr lang="en-GB"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15000"/>
                        </a:lnSpc>
                        <a:spcAft>
                          <a:spcPts val="0"/>
                        </a:spcAft>
                      </a:pPr>
                      <a:r>
                        <a:rPr lang="en-US"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Conduct</a:t>
                      </a:r>
                      <a:endParaRPr lang="en-GB"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Improvement notice</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Written warning</a:t>
                      </a:r>
                      <a:endParaRPr lang="en-GB"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Final written warning</a:t>
                      </a:r>
                      <a:endParaRPr lang="en-GB"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Dismissal</a:t>
                      </a:r>
                      <a:endParaRPr lang="en-GB"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27885">
                <a:tc>
                  <a:txBody>
                    <a:bodyPr/>
                    <a:lstStyle/>
                    <a:p>
                      <a:pP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Misconduct</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Written warning</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Final written warning</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Dismissal</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27885">
                <a:tc>
                  <a:txBody>
                    <a:bodyPr/>
                    <a:lstStyle/>
                    <a:p>
                      <a:pP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Serious misconduct</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Final written warning</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Dismissal</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4461">
                <a:tc>
                  <a:txBody>
                    <a:bodyPr/>
                    <a:lstStyle/>
                    <a:p>
                      <a:pPr>
                        <a:lnSpc>
                          <a:spcPct val="115000"/>
                        </a:lnSpc>
                        <a:spcAft>
                          <a:spcPts val="0"/>
                        </a:spcAft>
                      </a:pPr>
                      <a:r>
                        <a:rPr lang="en-US"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Gross misconduct</a:t>
                      </a:r>
                      <a:endParaRPr lang="en-GB" sz="14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Dismissal</a:t>
                      </a:r>
                      <a:endParaRPr lang="en-GB" sz="160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endParaRPr lang="en-US" sz="16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16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0" name="TextBox 9"/>
          <p:cNvSpPr txBox="1"/>
          <p:nvPr/>
        </p:nvSpPr>
        <p:spPr>
          <a:xfrm>
            <a:off x="251718" y="1630541"/>
            <a:ext cx="8640762" cy="923330"/>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The Employee’s Handbook also outlines the sanctions that are likely to be imposed if a person is found to have exhibited a form of misconduct through our disciplinary policy.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5661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So what did we do about it?</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041" y="3140968"/>
            <a:ext cx="1319623" cy="131962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844824"/>
            <a:ext cx="1508663" cy="1233646"/>
          </a:xfrm>
          <a:prstGeom prst="rect">
            <a:avLst/>
          </a:prstGeom>
        </p:spPr>
      </p:pic>
      <p:sp>
        <p:nvSpPr>
          <p:cNvPr id="8" name="TextBox 7"/>
          <p:cNvSpPr txBox="1"/>
          <p:nvPr/>
        </p:nvSpPr>
        <p:spPr>
          <a:xfrm>
            <a:off x="1763688" y="1929606"/>
            <a:ext cx="7129487"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Amended our Person Specification to reflect the attitudes and behaviours we wanted to see so that staff are provided with this information at the outset</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extBox 5"/>
          <p:cNvSpPr txBox="1"/>
          <p:nvPr/>
        </p:nvSpPr>
        <p:spPr>
          <a:xfrm>
            <a:off x="252413" y="908720"/>
            <a:ext cx="8793162" cy="923330"/>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It is not all about sanctions, this is about developing a positive working culture. The emphasis is on encouraging staff to understand how it is that we want them to be working and why this is.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TextBox 8"/>
          <p:cNvSpPr txBox="1"/>
          <p:nvPr/>
        </p:nvSpPr>
        <p:spPr>
          <a:xfrm>
            <a:off x="2832048" y="1451195"/>
            <a:ext cx="6931792" cy="369332"/>
          </a:xfrm>
          <a:prstGeom prst="rect">
            <a:avLst/>
          </a:prstGeom>
          <a:noFill/>
        </p:spPr>
        <p:txBody>
          <a:bodyPr wrap="square" rtlCol="0">
            <a:spAutoFit/>
          </a:bodyPr>
          <a:lstStyle/>
          <a:p>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In order to do this we:</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TextBox 9"/>
          <p:cNvSpPr txBox="1"/>
          <p:nvPr/>
        </p:nvSpPr>
        <p:spPr>
          <a:xfrm>
            <a:off x="1619672" y="3164447"/>
            <a:ext cx="6931792"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Go through the Staff Attributes Framework with staff as part of their induction. This currently fits within the ‘Understanding your Role’ (Standard 1) of the Care Certificate.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774" y="4478120"/>
            <a:ext cx="1483402" cy="1111120"/>
          </a:xfrm>
          <a:prstGeom prst="rect">
            <a:avLst/>
          </a:prstGeom>
        </p:spPr>
      </p:pic>
      <p:sp>
        <p:nvSpPr>
          <p:cNvPr id="11" name="TextBox 10"/>
          <p:cNvSpPr txBox="1"/>
          <p:nvPr/>
        </p:nvSpPr>
        <p:spPr>
          <a:xfrm>
            <a:off x="1763688" y="4382028"/>
            <a:ext cx="6931792" cy="1200329"/>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Go through the Staff Attributes Framework with staff as part of their initial supervision session along with the Supervision Agreement and Confidentiality Statement.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 Also as part of their probationary period review.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5752419"/>
            <a:ext cx="1296144" cy="1060957"/>
          </a:xfrm>
          <a:prstGeom prst="rect">
            <a:avLst/>
          </a:prstGeom>
        </p:spPr>
      </p:pic>
      <p:sp>
        <p:nvSpPr>
          <p:cNvPr id="12" name="TextBox 11"/>
          <p:cNvSpPr txBox="1"/>
          <p:nvPr/>
        </p:nvSpPr>
        <p:spPr>
          <a:xfrm>
            <a:off x="1547663" y="5661248"/>
            <a:ext cx="7345511" cy="923330"/>
          </a:xfrm>
          <a:prstGeom prst="rect">
            <a:avLst/>
          </a:prstGeom>
          <a:noFill/>
        </p:spPr>
        <p:txBody>
          <a:bodyPr wrap="square" rtlCol="0">
            <a:spAutoFit/>
          </a:bodyPr>
          <a:lstStyle/>
          <a:p>
            <a:pPr algn="just"/>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Recently introduced it as part of a 360 degree appraisal process where service user, colleagues and the line manager are asked to provide feedback in relation to the staff attributes. </a:t>
            </a: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272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52413" y="374650"/>
            <a:ext cx="8640762" cy="461963"/>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GB" altLang="en-US" sz="2400" b="1" dirty="0" smtClean="0">
                <a:solidFill>
                  <a:schemeClr val="bg1"/>
                </a:solidFill>
                <a:latin typeface="Arial Unicode MS" pitchFamily="34" charset="-128"/>
                <a:ea typeface="Arial Unicode MS" pitchFamily="34" charset="-128"/>
                <a:cs typeface="Arial Unicode MS" pitchFamily="34" charset="-128"/>
              </a:rPr>
              <a:t>Any further questions?</a:t>
            </a:r>
            <a:endParaRPr lang="en-GB" altLang="en-US" sz="2400" b="1" dirty="0">
              <a:solidFill>
                <a:schemeClr val="bg1"/>
              </a:solidFill>
              <a:latin typeface="Arial Unicode MS" pitchFamily="34" charset="-128"/>
              <a:ea typeface="Arial Unicode MS" pitchFamily="34" charset="-128"/>
              <a:cs typeface="Arial Unicode MS" pitchFamily="34" charset="-128"/>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078863"/>
            <a:ext cx="1440160" cy="214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372" y="904106"/>
            <a:ext cx="1167284" cy="233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7"/>
          <p:cNvSpPr>
            <a:spLocks noChangeArrowheads="1"/>
          </p:cNvSpPr>
          <p:nvPr/>
        </p:nvSpPr>
        <p:spPr bwMode="auto">
          <a:xfrm>
            <a:off x="179388" y="3893716"/>
            <a:ext cx="8928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 typeface="Arial" pitchFamily="34" charset="0"/>
              <a:buNone/>
            </a:pPr>
            <a:r>
              <a:rPr lang="en-GB" altLang="en-US" sz="2400" b="1" dirty="0">
                <a:latin typeface="Verdana" pitchFamily="34" charset="0"/>
                <a:ea typeface="Verdana" pitchFamily="34" charset="0"/>
                <a:cs typeface="Verdana" pitchFamily="34" charset="0"/>
              </a:rPr>
              <a:t>Thank you for listening</a:t>
            </a:r>
          </a:p>
        </p:txBody>
      </p:sp>
      <p:sp>
        <p:nvSpPr>
          <p:cNvPr id="16" name="Rectangle 7"/>
          <p:cNvSpPr>
            <a:spLocks noChangeArrowheads="1"/>
          </p:cNvSpPr>
          <p:nvPr/>
        </p:nvSpPr>
        <p:spPr bwMode="auto">
          <a:xfrm>
            <a:off x="260350" y="4427116"/>
            <a:ext cx="56070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 typeface="Arial" pitchFamily="34" charset="0"/>
              <a:buNone/>
            </a:pPr>
            <a:r>
              <a:rPr lang="en-GB" altLang="en-US" sz="1800" b="1">
                <a:latin typeface="Verdana" pitchFamily="34" charset="0"/>
                <a:ea typeface="Verdana" pitchFamily="34" charset="0"/>
                <a:cs typeface="Verdana" pitchFamily="34" charset="0"/>
              </a:rPr>
              <a:t>Mik Alban</a:t>
            </a:r>
          </a:p>
          <a:p>
            <a:pPr eaLnBrk="1" hangingPunct="1">
              <a:spcBef>
                <a:spcPct val="0"/>
              </a:spcBef>
              <a:buFont typeface="Arial" pitchFamily="34" charset="0"/>
              <a:buNone/>
            </a:pPr>
            <a:r>
              <a:rPr lang="en-GB" altLang="en-US" sz="1800" b="1">
                <a:latin typeface="Verdana" pitchFamily="34" charset="0"/>
                <a:ea typeface="Verdana" pitchFamily="34" charset="0"/>
                <a:cs typeface="Verdana" pitchFamily="34" charset="0"/>
              </a:rPr>
              <a:t>Phoenix Resolutions</a:t>
            </a:r>
          </a:p>
          <a:p>
            <a:pPr eaLnBrk="1" hangingPunct="1">
              <a:spcBef>
                <a:spcPct val="0"/>
              </a:spcBef>
              <a:buFont typeface="Arial" pitchFamily="34" charset="0"/>
              <a:buNone/>
            </a:pPr>
            <a:endParaRPr lang="en-GB" altLang="en-US" sz="1800" b="1">
              <a:latin typeface="Verdana" pitchFamily="34" charset="0"/>
              <a:ea typeface="Verdana" pitchFamily="34" charset="0"/>
              <a:cs typeface="Verdana" pitchFamily="34" charset="0"/>
            </a:endParaRPr>
          </a:p>
          <a:p>
            <a:pPr eaLnBrk="1" hangingPunct="1">
              <a:spcBef>
                <a:spcPct val="0"/>
              </a:spcBef>
              <a:buFont typeface="Arial" pitchFamily="34" charset="0"/>
              <a:buNone/>
            </a:pPr>
            <a:r>
              <a:rPr lang="en-GB" altLang="en-US" sz="1800" b="1">
                <a:latin typeface="Verdana" pitchFamily="34" charset="0"/>
                <a:ea typeface="Verdana" pitchFamily="34" charset="0"/>
                <a:cs typeface="Verdana" pitchFamily="34" charset="0"/>
              </a:rPr>
              <a:t>Mobile: </a:t>
            </a:r>
            <a:r>
              <a:rPr lang="en-GB" altLang="en-US" sz="1800">
                <a:latin typeface="Verdana" pitchFamily="34" charset="0"/>
                <a:ea typeface="Verdana" pitchFamily="34" charset="0"/>
                <a:cs typeface="Verdana" pitchFamily="34" charset="0"/>
              </a:rPr>
              <a:t>07788 498909</a:t>
            </a:r>
          </a:p>
          <a:p>
            <a:pPr eaLnBrk="1" hangingPunct="1">
              <a:spcBef>
                <a:spcPct val="0"/>
              </a:spcBef>
              <a:buFont typeface="Arial" pitchFamily="34" charset="0"/>
              <a:buNone/>
            </a:pPr>
            <a:r>
              <a:rPr lang="en-GB" altLang="en-US" sz="1800" b="1">
                <a:latin typeface="Verdana" pitchFamily="34" charset="0"/>
                <a:ea typeface="Verdana" pitchFamily="34" charset="0"/>
                <a:cs typeface="Verdana" pitchFamily="34" charset="0"/>
              </a:rPr>
              <a:t>Email: </a:t>
            </a:r>
            <a:r>
              <a:rPr lang="en-GB" altLang="en-US" sz="1800">
                <a:latin typeface="Verdana" pitchFamily="34" charset="0"/>
                <a:ea typeface="Verdana" pitchFamily="34" charset="0"/>
                <a:cs typeface="Verdana" pitchFamily="34" charset="0"/>
                <a:hlinkClick r:id="rId4"/>
              </a:rPr>
              <a:t>mik.alban@careandsupportwest.co.uk</a:t>
            </a:r>
            <a:endParaRPr lang="en-GB" altLang="en-US" sz="1800">
              <a:latin typeface="Verdana" pitchFamily="34" charset="0"/>
              <a:ea typeface="Verdana" pitchFamily="34" charset="0"/>
              <a:cs typeface="Verdana" pitchFamily="34" charset="0"/>
            </a:endParaRPr>
          </a:p>
          <a:p>
            <a:pPr eaLnBrk="1" hangingPunct="1">
              <a:spcBef>
                <a:spcPct val="0"/>
              </a:spcBef>
              <a:buFont typeface="Arial" pitchFamily="34" charset="0"/>
              <a:buNone/>
            </a:pPr>
            <a:endParaRPr lang="en-GB" altLang="en-US" sz="1800" b="1">
              <a:latin typeface="Verdana" pitchFamily="34" charset="0"/>
              <a:ea typeface="Verdana" pitchFamily="34" charset="0"/>
              <a:cs typeface="Verdana" pitchFamily="34" charset="0"/>
            </a:endParaRPr>
          </a:p>
        </p:txBody>
      </p:sp>
      <p:pic>
        <p:nvPicPr>
          <p:cNvPr id="17" name="Picture 1" descr="LH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3313" y="5147841"/>
            <a:ext cx="2925762"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71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par>
                                <p:cTn id="11" presetID="6" presetClass="entr" presetSubtype="16"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672</TotalTime>
  <Words>1127</Words>
  <Application>Microsoft Office PowerPoint</Application>
  <PresentationFormat>On-screen Show (4:3)</PresentationFormat>
  <Paragraphs>177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dc:creator>
  <cp:lastModifiedBy>Mik</cp:lastModifiedBy>
  <cp:revision>47</cp:revision>
  <dcterms:created xsi:type="dcterms:W3CDTF">2015-05-18T15:10:59Z</dcterms:created>
  <dcterms:modified xsi:type="dcterms:W3CDTF">2015-05-19T18:15:46Z</dcterms:modified>
</cp:coreProperties>
</file>